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191.xml.rels" ContentType="application/vnd.openxmlformats-package.relationships+xml"/>
  <Override PartName="/ppt/notesSlides/_rels/notesSlide147.xml.rels" ContentType="application/vnd.openxmlformats-package.relationships+xml"/>
  <Override PartName="/ppt/notesSlides/_rels/notesSlide182.xml.rels" ContentType="application/vnd.openxmlformats-package.relationships+xml"/>
  <Override PartName="/ppt/notesSlides/_rels/notesSlide178.xml.rels" ContentType="application/vnd.openxmlformats-package.relationships+xml"/>
  <Override PartName="/ppt/notesSlides/_rels/notesSlide23.xml.rels" ContentType="application/vnd.openxmlformats-package.relationships+xml"/>
  <Override PartName="/ppt/notesSlides/_rels/notesSlide66.xml.rels" ContentType="application/vnd.openxmlformats-package.relationships+xml"/>
  <Override PartName="/ppt/notesSlides/_rels/notesSlide115.xml.rels" ContentType="application/vnd.openxmlformats-package.relationships+xml"/>
  <Override PartName="/ppt/notesSlides/_rels/notesSlide13.xml.rels" ContentType="application/vnd.openxmlformats-package.relationships+xml"/>
  <Override PartName="/ppt/notesSlides/_rels/notesSlide168.xml.rels" ContentType="application/vnd.openxmlformats-package.relationships+xml"/>
  <Override PartName="/ppt/notesSlides/_rels/notesSlide25.xml.rels" ContentType="application/vnd.openxmlformats-package.relationships+xml"/>
  <Override PartName="/ppt/notesSlides/_rels/notesSlide87.xml.rels" ContentType="application/vnd.openxmlformats-package.relationships+xml"/>
  <Override PartName="/ppt/notesSlides/_rels/notesSlide26.xml.rels" ContentType="application/vnd.openxmlformats-package.relationships+xml"/>
  <Override PartName="/ppt/notesSlides/_rels/notesSlide143.xml.rels" ContentType="application/vnd.openxmlformats-package.relationships+xml"/>
  <Override PartName="/ppt/notesSlides/_rels/notesSlide79.xml.rels" ContentType="application/vnd.openxmlformats-package.relationships+xml"/>
  <Override PartName="/ppt/notesSlides/_rels/notesSlide139.xml.rels" ContentType="application/vnd.openxmlformats-package.relationships+xml"/>
  <Override PartName="/ppt/notesSlides/_rels/notesSlide210.xml.rels" ContentType="application/vnd.openxmlformats-package.relationships+xml"/>
  <Override PartName="/ppt/notesSlides/_rels/notesSlide158.xml.rels" ContentType="application/vnd.openxmlformats-package.relationships+xml"/>
  <Override PartName="/ppt/notesSlides/_rels/notesSlide35.xml.rels" ContentType="application/vnd.openxmlformats-package.relationships+xml"/>
  <Override PartName="/ppt/notesSlides/_rels/notesSlide77.xml.rels" ContentType="application/vnd.openxmlformats-package.relationships+xml"/>
  <Override PartName="/ppt/notesSlides/_rels/notesSlide137.xml.rels" ContentType="application/vnd.openxmlformats-package.relationships+xml"/>
  <Override PartName="/ppt/notesSlides/_rels/notesSlide75.xml.rels" ContentType="application/vnd.openxmlformats-package.relationships+xml"/>
  <Override PartName="/ppt/notesSlides/_rels/notesSlide131.xml.rels" ContentType="application/vnd.openxmlformats-package.relationships+xml"/>
  <Override PartName="/ppt/notesSlides/_rels/notesSlide132.xml.rels" ContentType="application/vnd.openxmlformats-package.relationships+xml"/>
  <Override PartName="/ppt/notesSlides/_rels/notesSlide70.xml.rels" ContentType="application/vnd.openxmlformats-package.relationships+xml"/>
  <Override PartName="/ppt/notesSlides/_rels/notesSlide144.xml.rels" ContentType="application/vnd.openxmlformats-package.relationships+xml"/>
  <Override PartName="/ppt/notesSlides/_rels/notesSlide21.xml.rels" ContentType="application/vnd.openxmlformats-package.relationships+xml"/>
  <Override PartName="/ppt/notesSlides/_rels/notesSlide176.xml.rels" ContentType="application/vnd.openxmlformats-package.relationships+xml"/>
  <Override PartName="/ppt/notesSlides/_rels/notesSlide180.xml.rels" ContentType="application/vnd.openxmlformats-package.relationships+xml"/>
  <Override PartName="/ppt/notesSlides/_rels/notesSlide128.xml.rels" ContentType="application/vnd.openxmlformats-package.relationships+xml"/>
  <Override PartName="/ppt/notesSlides/_rels/notesSlide68.xml.rels" ContentType="application/vnd.openxmlformats-package.relationships+xml"/>
  <Override PartName="/ppt/notesSlides/_rels/notesSlide60.xml.rels" ContentType="application/vnd.openxmlformats-package.relationships+xml"/>
  <Override PartName="/ppt/notesSlides/_rels/notesSlide198.xml.rels" ContentType="application/vnd.openxmlformats-package.relationships+xml"/>
  <Override PartName="/ppt/notesSlides/_rels/notesSlide183.xml.rels" ContentType="application/vnd.openxmlformats-package.relationships+xml"/>
  <Override PartName="/ppt/notesSlides/_rels/notesSlide3.xml.rels" ContentType="application/vnd.openxmlformats-package.relationships+xml"/>
  <Override PartName="/ppt/notesSlides/_rels/notesSlide96.xml.rels" ContentType="application/vnd.openxmlformats-package.relationships+xml"/>
  <Override PartName="/ppt/notesSlides/_rels/notesSlide4.xml.rels" ContentType="application/vnd.openxmlformats-package.relationships+xml"/>
  <Override PartName="/ppt/notesSlides/_rels/notesSlide110.xml.rels" ContentType="application/vnd.openxmlformats-package.relationships+xml"/>
  <Override PartName="/ppt/notesSlides/_rels/notesSlide116.xml.rels" ContentType="application/vnd.openxmlformats-package.relationships+xml"/>
  <Override PartName="/ppt/notesSlides/_rels/notesSlide206.xml.rels" ContentType="application/vnd.openxmlformats-package.relationships+xml"/>
  <Override PartName="/ppt/notesSlides/_rels/notesSlide120.xml.rels" ContentType="application/vnd.openxmlformats-package.relationships+xml"/>
  <Override PartName="/ppt/notesSlides/_rels/notesSlide20.xml.rels" ContentType="application/vnd.openxmlformats-package.relationships+xml"/>
  <Override PartName="/ppt/notesSlides/_rels/notesSlide2.xml.rels" ContentType="application/vnd.openxmlformats-package.relationships+xml"/>
  <Override PartName="/ppt/notesSlides/_rels/notesSlide129.xml.rels" ContentType="application/vnd.openxmlformats-package.relationships+xml"/>
  <Override PartName="/ppt/notesSlides/_rels/notesSlide133.xml.rels" ContentType="application/vnd.openxmlformats-package.relationships+xml"/>
  <Override PartName="/ppt/notesSlides/_rels/notesSlide150.xml.rels" ContentType="application/vnd.openxmlformats-package.relationships+xml"/>
  <Override PartName="/ppt/notesSlides/_rels/notesSlide14.xml.rels" ContentType="application/vnd.openxmlformats-package.relationships+xml"/>
  <Override PartName="/ppt/notesSlides/_rels/notesSlide199.xml.rels" ContentType="application/vnd.openxmlformats-package.relationships+xml"/>
  <Override PartName="/ppt/notesSlides/_rels/notesSlide207.xml.rels" ContentType="application/vnd.openxmlformats-package.relationships+xml"/>
  <Override PartName="/ppt/notesSlides/_rels/notesSlide121.xml.rels" ContentType="application/vnd.openxmlformats-package.relationships+xml"/>
  <Override PartName="/ppt/notesSlides/_rels/notesSlide201.xml.rels" ContentType="application/vnd.openxmlformats-package.relationships+xml"/>
  <Override PartName="/ppt/notesSlides/_rels/notesSlide50.xml.rels" ContentType="application/vnd.openxmlformats-package.relationships+xml"/>
  <Override PartName="/ppt/notesSlides/_rels/notesSlide138.xml.rels" ContentType="application/vnd.openxmlformats-package.relationships+xml"/>
  <Override PartName="/ppt/notesSlides/_rels/notesSlide82.xml.rels" ContentType="application/vnd.openxmlformats-package.relationships+xml"/>
  <Override PartName="/ppt/notesSlides/_rels/notesSlide142.xml.rels" ContentType="application/vnd.openxmlformats-package.relationships+xml"/>
  <Override PartName="/ppt/notesSlides/_rels/notesSlide61.xml.rels" ContentType="application/vnd.openxmlformats-package.relationships+xml"/>
  <Override PartName="/ppt/notesSlides/_rels/notesSlide17.xml.rels" ContentType="application/vnd.openxmlformats-package.relationships+xml"/>
  <Override PartName="/ppt/notesSlides/_rels/notesSlide179.xml.rels" ContentType="application/vnd.openxmlformats-package.relationships+xml"/>
  <Override PartName="/ppt/notesSlides/_rels/notesSlide24.xml.rels" ContentType="application/vnd.openxmlformats-package.relationships+xml"/>
  <Override PartName="/ppt/notesSlides/_rels/notesSlide202.xml.rels" ContentType="application/vnd.openxmlformats-package.relationships+xml"/>
  <Override PartName="/ppt/notesSlides/_rels/notesSlide39.xml.rels" ContentType="application/vnd.openxmlformats-package.relationships+xml"/>
  <Override PartName="/ppt/notesSlides/_rels/notesSlide105.xml.rels" ContentType="application/vnd.openxmlformats-package.relationships+xml"/>
  <Override PartName="/ppt/notesSlides/_rels/notesSlide37.xml.rels" ContentType="application/vnd.openxmlformats-package.relationships+xml"/>
  <Override PartName="/ppt/notesSlides/_rels/notesSlide15.xml.rels" ContentType="application/vnd.openxmlformats-package.relationships+xml"/>
  <Override PartName="/ppt/notesSlides/_rels/notesSlide54.xml.rels" ContentType="application/vnd.openxmlformats-package.relationships+xml"/>
  <Override PartName="/ppt/notesSlides/_rels/notesSlide208.xml.rels" ContentType="application/vnd.openxmlformats-package.relationships+xml"/>
  <Override PartName="/ppt/notesSlides/_rels/notesSlide186.xml.rels" ContentType="application/vnd.openxmlformats-package.relationships+xml"/>
  <Override PartName="/ppt/notesSlides/_rels/notesSlide112.xml.rels" ContentType="application/vnd.openxmlformats-package.relationships+xml"/>
  <Override PartName="/ppt/notesSlides/_rels/notesSlide52.xml.rels" ContentType="application/vnd.openxmlformats-package.relationships+xml"/>
  <Override PartName="/ppt/notesSlides/_rels/notesSlide209.xml.rels" ContentType="application/vnd.openxmlformats-package.relationships+xml"/>
  <Override PartName="/ppt/notesSlides/_rels/notesSlide46.xml.rels" ContentType="application/vnd.openxmlformats-package.relationships+xml"/>
  <Override PartName="/ppt/notesSlides/_rels/notesSlide51.xml.rels" ContentType="application/vnd.openxmlformats-package.relationships+xml"/>
  <Override PartName="/ppt/notesSlides/_rels/notesSlide8.xml.rels" ContentType="application/vnd.openxmlformats-package.relationships+xml"/>
  <Override PartName="/ppt/notesSlides/_rels/notesSlide65.xml.rels" ContentType="application/vnd.openxmlformats-package.relationships+xml"/>
  <Override PartName="/ppt/notesSlides/_rels/notesSlide125.xml.rels" ContentType="application/vnd.openxmlformats-package.relationships+xml"/>
  <Override PartName="/ppt/notesSlides/_rels/notesSlide63.xml.rels" ContentType="application/vnd.openxmlformats-package.relationships+xml"/>
  <Override PartName="/ppt/notesSlides/_rels/notesSlide81.xml.rels" ContentType="application/vnd.openxmlformats-package.relationships+xml"/>
  <Override PartName="/ppt/notesSlides/_rels/notesSlide141.xml.rels" ContentType="application/vnd.openxmlformats-package.relationships+xml"/>
  <Override PartName="/ppt/notesSlides/_rels/notesSlide197.xml.rels" ContentType="application/vnd.openxmlformats-package.relationships+xml"/>
  <Override PartName="/ppt/notesSlides/_rels/notesSlide42.xml.rels" ContentType="application/vnd.openxmlformats-package.relationships+xml"/>
  <Override PartName="/ppt/notesSlides/_rels/notesSlide104.xml.rels" ContentType="application/vnd.openxmlformats-package.relationships+xml"/>
  <Override PartName="/ppt/notesSlides/_rels/notesSlide44.xml.rels" ContentType="application/vnd.openxmlformats-package.relationships+xml"/>
  <Override PartName="/ppt/notesSlides/_rels/notesSlide190.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62.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192.xml.rels" ContentType="application/vnd.openxmlformats-package.relationships+xml"/>
  <Override PartName="/ppt/notesSlides/_rels/notesSlide9.xml.rels" ContentType="application/vnd.openxmlformats-package.relationships+xml"/>
  <Override PartName="/ppt/notesSlides/_rels/notesSlide80.xml.rels" ContentType="application/vnd.openxmlformats-package.relationships+xml"/>
  <Override PartName="/ppt/notesSlides/_rels/notesSlide140.xml.rels" ContentType="application/vnd.openxmlformats-package.relationships+xml"/>
  <Override PartName="/ppt/notesSlides/_rels/notesSlide36.xml.rels" ContentType="application/vnd.openxmlformats-package.relationships+xml"/>
  <Override PartName="/ppt/notesSlides/_rels/notesSlide203.xml.rels" ContentType="application/vnd.openxmlformats-package.relationships+xml"/>
  <Override PartName="/ppt/notesSlides/_rels/notesSlide40.xml.rels" ContentType="application/vnd.openxmlformats-package.relationships+xml"/>
  <Override PartName="/ppt/notesSlides/_rels/notesSlide195.xml.rels" ContentType="application/vnd.openxmlformats-package.relationships+xml"/>
  <Override PartName="/ppt/notesSlides/_rels/notesSlide86.xml.rels" ContentType="application/vnd.openxmlformats-package.relationships+xml"/>
  <Override PartName="/ppt/notesSlides/_rels/notesSlide136.xml.rels" ContentType="application/vnd.openxmlformats-package.relationships+xml"/>
  <Override PartName="/ppt/notesSlides/_rels/notesSlide74.xml.rels" ContentType="application/vnd.openxmlformats-package.relationships+xml"/>
  <Override PartName="/ppt/notesSlides/_rels/notesSlide88.xml.rels" ContentType="application/vnd.openxmlformats-package.relationships+xml"/>
  <Override PartName="/ppt/notesSlides/_rels/notesSlide95.xml.rels" ContentType="application/vnd.openxmlformats-package.relationships+xml"/>
  <Override PartName="/ppt/notesSlides/_rels/notesSlide157.xml.rels" ContentType="application/vnd.openxmlformats-package.relationships+xml"/>
  <Override PartName="/ppt/notesSlides/_rels/notesSlide145.xml.rels" ContentType="application/vnd.openxmlformats-package.relationships+xml"/>
  <Override PartName="/ppt/notesSlides/_rels/notesSlide204.xml.rels" ContentType="application/vnd.openxmlformats-package.relationships+xml"/>
  <Override PartName="/ppt/notesSlides/_rels/notesSlide41.xml.rels" ContentType="application/vnd.openxmlformats-package.relationships+xml"/>
  <Override PartName="/ppt/notesSlides/_rels/notesSlide196.xml.rels" ContentType="application/vnd.openxmlformats-package.relationships+xml"/>
  <Override PartName="/ppt/notesSlides/_rels/notesSlide135.xml.rels" ContentType="application/vnd.openxmlformats-package.relationships+xml"/>
  <Override PartName="/ppt/notesSlides/_rels/notesSlide91.xml.rels" ContentType="application/vnd.openxmlformats-package.relationships+xml"/>
  <Override PartName="/ppt/notesSlides/_rels/notesSlide151.xml.rels" ContentType="application/vnd.openxmlformats-package.relationships+xml"/>
  <Override PartName="/ppt/notesSlides/_rels/notesSlide154.xml.rels" ContentType="application/vnd.openxmlformats-package.relationships+xml"/>
  <Override PartName="/ppt/notesSlides/_rels/notesSlide57.xml.rels" ContentType="application/vnd.openxmlformats-package.relationships+xml"/>
  <Override PartName="/ppt/notesSlides/_rels/notesSlide161.xml.rels" ContentType="application/vnd.openxmlformats-package.relationships+xml"/>
  <Override PartName="/ppt/notesSlides/_rels/notesSlide58.xml.rels" ContentType="application/vnd.openxmlformats-package.relationships+xml"/>
  <Override PartName="/ppt/notesSlides/_rels/notesSlide162.xml.rels" ContentType="application/vnd.openxmlformats-package.relationships+xml"/>
  <Override PartName="/ppt/notesSlides/_rels/notesSlide119.xml.rels" ContentType="application/vnd.openxmlformats-package.relationships+xml"/>
  <Override PartName="/ppt/notesSlides/_rels/notesSlide163.xml.rels" ContentType="application/vnd.openxmlformats-package.relationships+xml"/>
  <Override PartName="/ppt/notesSlides/_rels/notesSlide10.xml.rels" ContentType="application/vnd.openxmlformats-package.relationships+xml"/>
  <Override PartName="/ppt/notesSlides/_rels/notesSlide165.xml.rels" ContentType="application/vnd.openxmlformats-package.relationships+xml"/>
  <Override PartName="/ppt/notesSlides/_rels/notesSlide166.xml.rels" ContentType="application/vnd.openxmlformats-package.relationships+xml"/>
  <Override PartName="/ppt/notesSlides/_rels/notesSlide124.xml.rels" ContentType="application/vnd.openxmlformats-package.relationships+xml"/>
  <Override PartName="/ppt/notesSlides/_rels/notesSlide64.xml.rels" ContentType="application/vnd.openxmlformats-package.relationships+xml"/>
  <Override PartName="/ppt/notesSlides/_rels/notesSlide12.xml.rels" ContentType="application/vnd.openxmlformats-package.relationships+xml"/>
  <Override PartName="/ppt/notesSlides/_rels/notesSlide167.xml.rels" ContentType="application/vnd.openxmlformats-package.relationships+xml"/>
  <Override PartName="/ppt/notesSlides/_rels/notesSlide171.xml.rels" ContentType="application/vnd.openxmlformats-package.relationships+xml"/>
  <Override PartName="/ppt/notesSlides/_rels/notesSlide28.xml.rels" ContentType="application/vnd.openxmlformats-package.relationships+xml"/>
  <Override PartName="/ppt/notesSlides/_rels/notesSlide72.xml.rels" ContentType="application/vnd.openxmlformats-package.relationships+xml"/>
  <Override PartName="/ppt/notesSlides/_rels/notesSlide175.xml.rels" ContentType="application/vnd.openxmlformats-package.relationships+xml"/>
  <Override PartName="/ppt/notesSlides/_rels/notesSlide92.xml.rels" ContentType="application/vnd.openxmlformats-package.relationships+xml"/>
  <Override PartName="/ppt/notesSlides/_rels/notesSlide108.xml.rels" ContentType="application/vnd.openxmlformats-package.relationships+xml"/>
  <Override PartName="/ppt/notesSlides/_rels/notesSlide153.xml.rels" ContentType="application/vnd.openxmlformats-package.relationships+xml"/>
  <Override PartName="/ppt/notesSlides/_rels/notesSlide109.xml.rels" ContentType="application/vnd.openxmlformats-package.relationships+xml"/>
  <Override PartName="/ppt/notesSlides/_rels/notesSlide177.xml.rels" ContentType="application/vnd.openxmlformats-package.relationships+xml"/>
  <Override PartName="/ppt/notesSlides/notesSlide201.xml" ContentType="application/vnd.openxmlformats-officedocument.presentationml.notesSlide+xml"/>
  <Override PartName="/ppt/notesSlides/notesSlide96.xml" ContentType="application/vnd.openxmlformats-officedocument.presentationml.notesSlide+xml"/>
  <Override PartName="/ppt/notesSlides/notesSlide199.xml" ContentType="application/vnd.openxmlformats-officedocument.presentationml.notesSlide+xml"/>
  <Override PartName="/ppt/notesSlides/notesSlide195.xml" ContentType="application/vnd.openxmlformats-officedocument.presentationml.notesSlide+xml"/>
  <Override PartName="/ppt/notesSlides/notesSlide92.xml" ContentType="application/vnd.openxmlformats-officedocument.presentationml.notesSlide+xml"/>
  <Override PartName="/ppt/notesSlides/notesSlide77.xml" ContentType="application/vnd.openxmlformats-officedocument.presentationml.notesSlide+xml"/>
  <Override PartName="/ppt/notesSlides/notesSlide124.xml" ContentType="application/vnd.openxmlformats-officedocument.presentationml.notesSlide+xml"/>
  <Override PartName="/ppt/notesSlides/notesSlide192.xml" ContentType="application/vnd.openxmlformats-officedocument.presentationml.notesSlide+xml"/>
  <Override PartName="/ppt/notesSlides/notesSlide26.xml" ContentType="application/vnd.openxmlformats-officedocument.presentationml.notesSlide+xml"/>
  <Override PartName="/ppt/notesSlides/notesSlide190.xml" ContentType="application/vnd.openxmlformats-officedocument.presentationml.notesSlide+xml"/>
  <Override PartName="/ppt/notesSlides/notesSlide125.xml" ContentType="application/vnd.openxmlformats-officedocument.presentationml.notesSlide+xml"/>
  <Override PartName="/ppt/notesSlides/notesSlide25.xml" ContentType="application/vnd.openxmlformats-officedocument.presentationml.notesSlide+xml"/>
  <Override PartName="/ppt/notesSlides/notesSlide131.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116.xml" ContentType="application/vnd.openxmlformats-officedocument.presentationml.notesSlide+xml"/>
  <Override PartName="/ppt/notesSlides/notesSlide66.xml" ContentType="application/vnd.openxmlformats-officedocument.presentationml.notesSlide+xml"/>
  <Override PartName="/ppt/notesSlides/notesSlide210.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186.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61.xml" ContentType="application/vnd.openxmlformats-officedocument.presentationml.notesSlide+xml"/>
  <Override PartName="/ppt/notesSlides/notesSlide24.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129.xml" ContentType="application/vnd.openxmlformats-officedocument.presentationml.notesSlide+xml"/>
  <Override PartName="/ppt/notesSlides/notesSlide197.xml" ContentType="application/vnd.openxmlformats-officedocument.presentationml.notesSlide+xml"/>
  <Override PartName="/ppt/notesSlides/notesSlide13.xml" ContentType="application/vnd.openxmlformats-officedocument.presentationml.notesSlide+xml"/>
  <Override PartName="/ppt/notesSlides/notesSlide39.xml" ContentType="application/vnd.openxmlformats-officedocument.presentationml.notesSlide+xml"/>
  <Override PartName="/ppt/notesSlides/notesSlide44.xml" ContentType="application/vnd.openxmlformats-officedocument.presentationml.notesSlide+xml"/>
  <Override PartName="/ppt/notesSlides/notesSlide206.xml" ContentType="application/vnd.openxmlformats-officedocument.presentationml.notesSlide+xml"/>
  <Override PartName="/ppt/notesSlides/notesSlide68.xml" ContentType="application/vnd.openxmlformats-officedocument.presentationml.notesSlide+xml"/>
  <Override PartName="/ppt/notesSlides/notesSlide137.xml" ContentType="application/vnd.openxmlformats-officedocument.presentationml.notesSlide+xml"/>
  <Override PartName="/ppt/notesSlides/notesSlide87.xml" ContentType="application/vnd.openxmlformats-officedocument.presentationml.notesSlide+xml"/>
  <Override PartName="/ppt/notesSlides/notesSlide46.xml" ContentType="application/vnd.openxmlformats-officedocument.presentationml.notesSlide+xml"/>
  <Override PartName="/ppt/notesSlides/notesSlide112.xml" ContentType="application/vnd.openxmlformats-officedocument.presentationml.notesSlide+xml"/>
  <Override PartName="/ppt/notesSlides/notesSlide180.xml" ContentType="application/vnd.openxmlformats-officedocument.presentationml.notesSlide+xml"/>
  <Override PartName="/ppt/notesSlides/notesSlide82.xml" ContentType="application/vnd.openxmlformats-officedocument.presentationml.notesSlide+xml"/>
  <Override PartName="/ppt/notesSlides/notesSlide132.xml" ContentType="application/vnd.openxmlformats-officedocument.presentationml.notesSlide+xml"/>
  <Override PartName="/ppt/notesSlides/notesSlide17.xml" ContentType="application/vnd.openxmlformats-officedocument.presentationml.notesSlide+xml"/>
  <Override PartName="/ppt/notesSlides/notesSlide207.xml" ContentType="application/vnd.openxmlformats-officedocument.presentationml.notesSlide+xml"/>
  <Override PartName="/ppt/notesSlides/notesSlide75.xml" ContentType="application/vnd.openxmlformats-officedocument.presentationml.notesSlide+xml"/>
  <Override PartName="/ppt/notesSlides/notesSlide178.xml" ContentType="application/vnd.openxmlformats-officedocument.presentationml.notesSlide+xml"/>
  <Override PartName="/ppt/notesSlides/notesSlide18.xml" ContentType="application/vnd.openxmlformats-officedocument.presentationml.notesSlide+xml"/>
  <Override PartName="/ppt/notesSlides/notesSlide208.xml" ContentType="application/vnd.openxmlformats-officedocument.presentationml.notesSlide+xml"/>
  <Override PartName="/ppt/notesSlides/notesSlide179.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139.xml" ContentType="application/vnd.openxmlformats-officedocument.presentationml.notesSlide+xml"/>
  <Override PartName="/ppt/notesSlides/notesSlide57.xml" ContentType="application/vnd.openxmlformats-officedocument.presentationml.notesSlide+xml"/>
  <Override PartName="/ppt/notesSlides/notesSlide183.xml" ContentType="application/vnd.openxmlformats-officedocument.presentationml.notesSlide+xml"/>
  <Override PartName="/ppt/notesSlides/notesSlide115.xml" ContentType="application/vnd.openxmlformats-officedocument.presentationml.notesSlide+xml"/>
  <Override PartName="/ppt/notesSlides/notesSlide80.xml" ContentType="application/vnd.openxmlformats-officedocument.presentationml.notesSlide+xml"/>
  <Override PartName="/ppt/notesSlides/notesSlide37.xml" ContentType="application/vnd.openxmlformats-officedocument.presentationml.notesSlide+xml"/>
  <Override PartName="/ppt/notesSlides/notesSlide110.xml" ContentType="application/vnd.openxmlformats-officedocument.presentationml.notesSlide+xml"/>
  <Override PartName="/ppt/notesSlides/notesSlide209.xml" ContentType="application/vnd.openxmlformats-officedocument.presentationml.notesSlide+xml"/>
  <Override PartName="/ppt/notesSlides/notesSlide54.xml" ContentType="application/vnd.openxmlformats-officedocument.presentationml.notesSlide+xml"/>
  <Override PartName="/ppt/notesSlides/notesSlide120.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141.xml" ContentType="application/vnd.openxmlformats-officedocument.presentationml.notesSlide+xml"/>
  <Override PartName="/ppt/notesSlides/notesSlide91.xml" ContentType="application/vnd.openxmlformats-officedocument.presentationml.notesSlide+xml"/>
  <Override PartName="/ppt/notesSlides/notesSlide42.xml" ContentType="application/vnd.openxmlformats-officedocument.presentationml.notesSlide+xml"/>
  <Override PartName="/ppt/notesSlides/notesSlide29.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86.xml" ContentType="application/vnd.openxmlformats-officedocument.presentationml.notesSlide+xml"/>
  <Override PartName="/ppt/notesSlides/notesSlide136.xml" ContentType="application/vnd.openxmlformats-officedocument.presentationml.notesSlide+xml"/>
  <Override PartName="/ppt/notesSlides/notesSlide88.xml" ContentType="application/vnd.openxmlformats-officedocument.presentationml.notesSlide+xml"/>
  <Override PartName="/ppt/notesSlides/notesSlide138.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142.xml" ContentType="application/vnd.openxmlformats-officedocument.presentationml.notesSlide+xml"/>
  <Override PartName="/ppt/notesSlides/notesSlide198.xml" ContentType="application/vnd.openxmlformats-officedocument.presentationml.notesSlide+xml"/>
  <Override PartName="/ppt/notesSlides/notesSlide95.xml" ContentType="application/vnd.openxmlformats-officedocument.presentationml.notesSlide+xml"/>
  <Override PartName="/ppt/notesSlides/notesSlide145.xml" ContentType="application/vnd.openxmlformats-officedocument.presentationml.notesSlide+xml"/>
  <Override PartName="/ppt/notesSlides/notesSlide104.xml" ContentType="application/vnd.openxmlformats-officedocument.presentationml.notesSlide+xml"/>
  <Override PartName="/ppt/notesSlides/notesSlide70.xml" ContentType="application/vnd.openxmlformats-officedocument.presentationml.notesSlide+xml"/>
  <Override PartName="/ppt/notesSlides/notesSlide105.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74.xml" ContentType="application/vnd.openxmlformats-officedocument.presentationml.notesSlide+xml"/>
  <Override PartName="/ppt/notesSlides/notesSlide177.xml" ContentType="application/vnd.openxmlformats-officedocument.presentationml.notesSlide+xml"/>
  <Override PartName="/ppt/notesSlides/notesSlide109.xml" ContentType="application/vnd.openxmlformats-officedocument.presentationml.notesSlide+xml"/>
  <Override PartName="/ppt/notesSlides/notesSlide119.xml" ContentType="application/vnd.openxmlformats-officedocument.presentationml.notesSlide+xml"/>
  <Override PartName="/ppt/notesSlides/notesSlide121.xml" ContentType="application/vnd.openxmlformats-officedocument.presentationml.notesSlide+xml"/>
  <Override PartName="/ppt/notesSlides/notesSlide196.xml" ContentType="application/vnd.openxmlformats-officedocument.presentationml.notesSlide+xml"/>
  <Override PartName="/ppt/notesSlides/notesSlide128.xml" ContentType="application/vnd.openxmlformats-officedocument.presentationml.notesSlide+xml"/>
  <Override PartName="/ppt/notesSlides/notesSlide133.xml" ContentType="application/vnd.openxmlformats-officedocument.presentationml.notesSlide+xml"/>
  <Override PartName="/ppt/notesSlides/notesSlide135.xml" ContentType="application/vnd.openxmlformats-officedocument.presentationml.notesSlide+xml"/>
  <Override PartName="/ppt/notesSlides/notesSlide140.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7.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60.xml" ContentType="application/vnd.openxmlformats-officedocument.presentationml.notesSlide+xml"/>
  <Override PartName="/ppt/notesSlides/notesSlide163.xml" ContentType="application/vnd.openxmlformats-officedocument.presentationml.notesSlide+xml"/>
  <Override PartName="/ppt/notesSlides/notesSlide62.xml" ContentType="application/vnd.openxmlformats-officedocument.presentationml.notesSlide+xml"/>
  <Override PartName="/ppt/notesSlides/notesSlide165.xml" ContentType="application/vnd.openxmlformats-officedocument.presentationml.notesSlide+xml"/>
  <Override PartName="/ppt/notesSlides/notesSlide63.xml" ContentType="application/vnd.openxmlformats-officedocument.presentationml.notesSlide+xml"/>
  <Override PartName="/ppt/notesSlides/notesSlide166.xml" ContentType="application/vnd.openxmlformats-officedocument.presentationml.notesSlide+xml"/>
  <Override PartName="/ppt/notesSlides/notesSlide64.xml" ContentType="application/vnd.openxmlformats-officedocument.presentationml.notesSlide+xml"/>
  <Override PartName="/ppt/notesSlides/notesSlide167.xml" ContentType="application/vnd.openxmlformats-officedocument.presentationml.notesSlide+xml"/>
  <Override PartName="/ppt/notesSlides/notesSlide65.xml" ContentType="application/vnd.openxmlformats-officedocument.presentationml.notesSlide+xml"/>
  <Override PartName="/ppt/notesSlides/notesSlide168.xml" ContentType="application/vnd.openxmlformats-officedocument.presentationml.notesSlide+xml"/>
  <Override PartName="/ppt/notesSlides/notesSlide171.xml" ContentType="application/vnd.openxmlformats-officedocument.presentationml.notesSlide+xml"/>
  <Override PartName="/ppt/notesSlides/notesSlide72.xml" ContentType="application/vnd.openxmlformats-officedocument.presentationml.notesSlide+xml"/>
  <Override PartName="/ppt/notesSlides/notesSlide175.xml" ContentType="application/vnd.openxmlformats-officedocument.presentationml.notesSlide+xml"/>
  <Override PartName="/ppt/notesSlides/notesSlide204.xml" ContentType="application/vnd.openxmlformats-officedocument.presentationml.notesSlide+xml"/>
  <Override PartName="/ppt/notesSlides/notesSlide108.xml" ContentType="application/vnd.openxmlformats-officedocument.presentationml.notesSlide+xml"/>
  <Override PartName="/ppt/notesSlides/notesSlide176.xml" ContentType="application/vnd.openxmlformats-officedocument.presentationml.notesSlide+xml"/>
  <Override PartName="/ppt/notesSlides/notesSlide182.xml" ContentType="application/vnd.openxmlformats-officedocument.presentationml.notesSlide+xml"/>
  <Override PartName="/ppt/notesSlides/notesSlide191.xml" ContentType="application/vnd.openxmlformats-officedocument.presentationml.notesSlide+xml"/>
  <Override PartName="/ppt/_rels/presentation.xml.rels" ContentType="application/vnd.openxmlformats-package.relationships+xml"/>
  <Override PartName="/ppt/media/image257.png" ContentType="image/png"/>
  <Override PartName="/ppt/media/image256.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121.png" ContentType="image/png"/>
  <Override PartName="/ppt/media/image248.png" ContentType="image/png"/>
  <Override PartName="/ppt/media/image120.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43.png" ContentType="image/png"/>
  <Override PartName="/ppt/media/image242.png" ContentType="image/png"/>
  <Override PartName="/ppt/media/image241.png" ContentType="image/png"/>
  <Override PartName="/ppt/media/image240.png" ContentType="image/png"/>
  <Override PartName="/ppt/media/image239.png" ContentType="image/png"/>
  <Override PartName="/ppt/media/image111.png" ContentType="image/png"/>
  <Override PartName="/ppt/media/image238.png" ContentType="image/png"/>
  <Override PartName="/ppt/media/image110.png" ContentType="image/png"/>
  <Override PartName="/ppt/media/image237.png" ContentType="image/png"/>
  <Override PartName="/ppt/media/image234.png" ContentType="image/png"/>
  <Override PartName="/ppt/media/image232.png" ContentType="image/png"/>
  <Override PartName="/ppt/media/image231.png" ContentType="image/png"/>
  <Override PartName="/ppt/media/image230.png" ContentType="image/png"/>
  <Override PartName="/ppt/media/image228.png" ContentType="image/png"/>
  <Override PartName="/ppt/media/image100.png" ContentType="image/png"/>
  <Override PartName="/ppt/media/image227.png" ContentType="image/png"/>
  <Override PartName="/ppt/media/image226.png" ContentType="image/png"/>
  <Override PartName="/ppt/media/image225.png" ContentType="image/png"/>
  <Override PartName="/ppt/media/image224.png" ContentType="image/png"/>
  <Override PartName="/ppt/media/image223.png" ContentType="image/png"/>
  <Override PartName="/ppt/media/image222.png" ContentType="image/png"/>
  <Override PartName="/ppt/media/image3.png" ContentType="image/png"/>
  <Override PartName="/ppt/media/image155.png" ContentType="image/png"/>
  <Override PartName="/ppt/media/image12.png" ContentType="image/png"/>
  <Override PartName="/ppt/media/image26.png" ContentType="image/png"/>
  <Override PartName="/ppt/media/image137.jpeg" ContentType="image/jpeg"/>
  <Override PartName="/ppt/media/image23.png" ContentType="image/png"/>
  <Override PartName="/ppt/media/image14.png" ContentType="image/png"/>
  <Override PartName="/ppt/media/image2.png" ContentType="image/png"/>
  <Override PartName="/ppt/media/image154.png" ContentType="image/png"/>
  <Override PartName="/ppt/media/image25.png" ContentType="image/png"/>
  <Override PartName="/ppt/media/image9.png" ContentType="image/png"/>
  <Override PartName="/ppt/media/image31.png" ContentType="image/png"/>
  <Override PartName="/ppt/media/image153.png" ContentType="image/png"/>
  <Override PartName="/ppt/media/image1.png" ContentType="image/png"/>
  <Override PartName="/ppt/media/image24.png" ContentType="image/png"/>
  <Override PartName="/ppt/media/image40.png" ContentType="image/png"/>
  <Override PartName="/ppt/media/image15.jpeg" ContentType="image/jpeg"/>
  <Override PartName="/ppt/media/image57.png" ContentType="image/png"/>
  <Override PartName="/ppt/media/image13.jpeg" ContentType="image/jpeg"/>
  <Override PartName="/ppt/media/image20.png" ContentType="image/png"/>
  <Override PartName="/ppt/media/image185.png" ContentType="image/png"/>
  <Override PartName="/ppt/media/image93.png" ContentType="image/png"/>
  <Override PartName="/ppt/media/image117.png" ContentType="image/png"/>
  <Override PartName="/ppt/media/image58.png" ContentType="image/png"/>
  <Override PartName="/ppt/media/image186.png" ContentType="image/png"/>
  <Override PartName="/ppt/media/image94.png" ContentType="image/png"/>
  <Override PartName="/ppt/media/image118.png" ContentType="image/png"/>
  <Override PartName="/ppt/media/image22.png" ContentType="image/png"/>
  <Override PartName="/ppt/media/image187.png" ContentType="image/png"/>
  <Override PartName="/ppt/media/image119.png" ContentType="image/png"/>
  <Override PartName="/ppt/media/image60.png" ContentType="image/png"/>
  <Override PartName="/ppt/media/image61.png" ContentType="image/png"/>
  <Override PartName="/ppt/media/image62.png" ContentType="image/png"/>
  <Override PartName="/ppt/media/image52.png" ContentType="image/png"/>
  <Override PartName="/ppt/media/image266.jpeg" ContentType="image/jpeg"/>
  <Override PartName="/ppt/media/image63.png" ContentType="image/png"/>
  <Override PartName="/ppt/media/image66.png" ContentType="image/png"/>
  <Override PartName="/ppt/media/image236.png" ContentType="image/png"/>
  <Override PartName="/ppt/media/image67.jpeg" ContentType="image/jpeg"/>
  <Override PartName="/ppt/media/image229.jpeg" ContentType="image/jpeg"/>
  <Override PartName="/ppt/media/image68.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8.png" ContentType="image/png"/>
  <Override PartName="/ppt/media/image79.png" ContentType="image/png"/>
  <Override PartName="/ppt/media/image77.png" ContentType="image/png"/>
  <Override PartName="/ppt/media/image233.png" ContentType="image/png"/>
  <Override PartName="/ppt/media/image86.jpeg" ContentType="image/jpeg"/>
  <Override PartName="/ppt/media/image19.png" ContentType="image/png"/>
  <Override PartName="/ppt/media/image87.png" ContentType="image/png"/>
  <Override PartName="/ppt/media/image88.png" ContentType="image/png"/>
  <Override PartName="/ppt/media/image260.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5.png" ContentType="image/png"/>
  <Override PartName="/ppt/media/image267.png" ContentType="image/png"/>
  <Override PartName="/ppt/media/image270.png" ContentType="image/png"/>
  <Override PartName="/ppt/media/image202.png" ContentType="image/png"/>
  <Override PartName="/ppt/media/image89.png" ContentType="image/png"/>
  <Override PartName="/ppt/media/image80.png" ContentType="image/png"/>
  <Override PartName="/ppt/media/image104.png" ContentType="image/png"/>
  <Override PartName="/ppt/media/image172.png" ContentType="image/png"/>
  <Override PartName="/ppt/media/image99.png" ContentType="image/png"/>
  <Override PartName="/ppt/media/image274.png" ContentType="image/png"/>
  <Override PartName="/ppt/media/image64.jpeg" ContentType="image/jpeg"/>
  <Override PartName="/ppt/media/image206.png" ContentType="image/png"/>
  <Override PartName="/ppt/media/image281.png" ContentType="image/png"/>
  <Override PartName="/ppt/media/image213.png" ContentType="image/png"/>
  <Override PartName="/ppt/media/image101.png" ContentType="image/png"/>
  <Override PartName="/ppt/media/image59.png" ContentType="image/png"/>
  <Override PartName="/ppt/media/image280.png" ContentType="image/png"/>
  <Override PartName="/ppt/media/image212.png" ContentType="image/png"/>
  <Override PartName="/ppt/media/image291.png" ContentType="image/png"/>
  <Override PartName="/ppt/media/image69.png" ContentType="image/png"/>
  <Override PartName="/ppt/media/image290.png" ContentType="image/png"/>
  <Override PartName="/ppt/media/image91.png" ContentType="image/png"/>
  <Override PartName="/ppt/media/image115.png" ContentType="image/png"/>
  <Override PartName="/ppt/media/image183.png" ContentType="image/png"/>
  <Override PartName="/ppt/media/image271.gif" ContentType="image/gif"/>
  <Override PartName="/ppt/media/image180.png" ContentType="image/png"/>
  <Override PartName="/ppt/media/image112.png" ContentType="image/png"/>
  <Override PartName="/ppt/media/image285.png" ContentType="image/png"/>
  <Override PartName="/ppt/media/image217.png" ContentType="image/png"/>
  <Override PartName="/ppt/media/image90.png" ContentType="image/png"/>
  <Override PartName="/ppt/media/image114.png" ContentType="image/png"/>
  <Override PartName="/ppt/media/image182.png" ContentType="image/png"/>
  <Override PartName="/ppt/media/image284.png" ContentType="image/png"/>
  <Override PartName="/ppt/media/image65.jpeg" ContentType="image/jpeg"/>
  <Override PartName="/ppt/media/image235.jpeg" ContentType="image/jpeg"/>
  <Override PartName="/ppt/media/image32.png" ContentType="image/png"/>
  <Override PartName="/ppt/media/image194.png" ContentType="image/png"/>
  <Override PartName="/ppt/media/image126.png" ContentType="image/png"/>
  <Override PartName="/ppt/media/image29.png" ContentType="image/png"/>
  <Override PartName="/ppt/media/image97.png" ContentType="image/png"/>
  <Override PartName="/ppt/media/image193.png" ContentType="image/png"/>
  <Override PartName="/ppt/media/image125.png" ContentType="image/png"/>
  <Override PartName="/ppt/media/image294.png" ContentType="image/png"/>
  <Override PartName="/ppt/media/image124.png" ContentType="image/png"/>
  <Override PartName="/ppt/media/image192.png" ContentType="image/png"/>
  <Override PartName="/ppt/media/image283.png" ContentType="image/png"/>
  <Override PartName="/ppt/media/image215.png" ContentType="image/png"/>
  <Override PartName="/ppt/media/image113.png" ContentType="image/png"/>
  <Override PartName="/ppt/media/image181.png" ContentType="image/png"/>
  <Override PartName="/ppt/media/image293.png" ContentType="image/png"/>
  <Override PartName="/ppt/media/image123.png" ContentType="image/png"/>
  <Override PartName="/ppt/media/image191.png" ContentType="image/png"/>
  <Override PartName="/ppt/media/image282.png" ContentType="image/png"/>
  <Override PartName="/ppt/media/image214.png" ContentType="image/png"/>
  <Override PartName="/ppt/media/image292.png" ContentType="image/png"/>
  <Override PartName="/ppt/media/image122.png" ContentType="image/png"/>
  <Override PartName="/ppt/media/image190.png" ContentType="image/png"/>
  <Override PartName="/ppt/media/image184.png" ContentType="image/png"/>
  <Override PartName="/ppt/media/image92.png" ContentType="image/png"/>
  <Override PartName="/ppt/media/image116.png" ContentType="image/png"/>
  <Override PartName="/ppt/media/image98.png" ContentType="image/png"/>
  <Override PartName="/ppt/media/image21.png" ContentType="image/png"/>
  <Override PartName="/ppt/media/image287.png" ContentType="image/png"/>
  <Override PartName="/ppt/media/image219.png" ContentType="image/png"/>
  <Override PartName="/ppt/media/image273.png" ContentType="image/png"/>
  <Override PartName="/ppt/media/image205.png" ContentType="image/png"/>
  <Override PartName="/ppt/media/image103.png" ContentType="image/png"/>
  <Override PartName="/ppt/media/image171.png" ContentType="image/png"/>
  <Override PartName="/ppt/media/image286.png" ContentType="image/png"/>
  <Override PartName="/ppt/media/image218.png" ContentType="image/png"/>
  <Override PartName="/ppt/media/image272.png" ContentType="image/png"/>
  <Override PartName="/ppt/media/image204.png" ContentType="image/png"/>
  <Override PartName="/ppt/media/image102.png" ContentType="image/png"/>
  <Override PartName="/ppt/media/image170.png" ContentType="image/png"/>
  <Override PartName="/ppt/media/image174.png" ContentType="image/png"/>
  <Override PartName="/ppt/media/image82.png" ContentType="image/png"/>
  <Override PartName="/ppt/media/image106.png" ContentType="image/png"/>
  <Override PartName="/ppt/media/image173.png" ContentType="image/png"/>
  <Override PartName="/ppt/media/image277.png" ContentType="image/png"/>
  <Override PartName="/ppt/media/image209.png" ContentType="image/png"/>
  <Override PartName="/ppt/media/image276.png" ContentType="image/png"/>
  <Override PartName="/ppt/media/image208.png" ContentType="image/png"/>
  <Override PartName="/ppt/media/image275.png" ContentType="image/png"/>
  <Override PartName="/ppt/media/image207.png" ContentType="image/png"/>
  <Override PartName="/ppt/media/image33.png" ContentType="image/png"/>
  <Override PartName="/ppt/media/image27.png" ContentType="image/png"/>
  <Override PartName="/ppt/media/image105.png" ContentType="image/png"/>
  <Override PartName="/ppt/media/image81.png" ContentType="image/png"/>
  <Override PartName="/ppt/media/image16.png" ContentType="image/png"/>
  <Override PartName="/ppt/media/image4.png" ContentType="image/png"/>
  <Override PartName="/ppt/media/image156.png" ContentType="image/png"/>
  <Override PartName="/ppt/media/image34.png" ContentType="image/png"/>
  <Override PartName="/ppt/media/image44.png" ContentType="image/png"/>
  <Override PartName="/ppt/media/image28.png" ContentType="image/png"/>
  <Override PartName="/ppt/media/image17.png" ContentType="image/png"/>
  <Override PartName="/ppt/media/image5.png" ContentType="image/png"/>
  <Override PartName="/ppt/media/image157.png" ContentType="image/png"/>
  <Override PartName="/ppt/media/image35.png" ContentType="image/png"/>
  <Override PartName="/ppt/media/image175.png" ContentType="image/png"/>
  <Override PartName="/ppt/media/image47.png" ContentType="image/png"/>
  <Override PartName="/ppt/media/image107.png" ContentType="image/png"/>
  <Override PartName="/ppt/media/image83.png" ContentType="image/png"/>
  <Override PartName="/ppt/media/image18.png" ContentType="image/png"/>
  <Override PartName="/ppt/media/image6.png" ContentType="image/png"/>
  <Override PartName="/ppt/media/image36.png" ContentType="image/png"/>
  <Override PartName="/ppt/media/image84.png" ContentType="image/png"/>
  <Override PartName="/ppt/media/image108.png" ContentType="image/png"/>
  <Override PartName="/ppt/media/image176.png" ContentType="image/png"/>
  <Override PartName="/ppt/media/image11.png" ContentType="image/png"/>
  <Override PartName="/ppt/media/image48.png" ContentType="image/png"/>
  <Override PartName="/ppt/media/image7.png" ContentType="image/png"/>
  <Override PartName="/ppt/media/image159.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49.png" ContentType="image/png"/>
  <Override PartName="/ppt/media/image8.png" ContentType="image/png"/>
  <Override PartName="/ppt/media/image30.png" ContentType="image/png"/>
  <Override PartName="/ppt/media/image38.png" ContentType="image/png"/>
  <Override PartName="/ppt/media/image39.png" ContentType="image/png"/>
  <Override PartName="/ppt/media/image127.png" ContentType="image/png"/>
  <Override PartName="/ppt/media/image195.png" ContentType="image/png"/>
  <Override PartName="/ppt/media/image41.png" ContentType="image/png"/>
  <Override PartName="/ppt/media/image42.png" ContentType="image/png"/>
  <Override PartName="/ppt/media/image158.png" ContentType="image/png"/>
  <Override PartName="/ppt/media/image95.jpeg" ContentType="image/jpeg"/>
  <Override PartName="/ppt/media/image43.png" ContentType="image/png"/>
  <Override PartName="/ppt/media/image45.png" ContentType="image/png"/>
  <Override PartName="/ppt/media/image46.png" ContentType="image/png"/>
  <Override PartName="/ppt/media/image50.png" ContentType="image/png"/>
  <Override PartName="/ppt/media/image51.png" ContentType="image/png"/>
  <Override PartName="/ppt/media/image53.png" ContentType="image/png"/>
  <Override PartName="/ppt/media/image54.png" ContentType="image/png"/>
  <Override PartName="/ppt/media/image55.png" ContentType="image/png"/>
  <Override PartName="/ppt/media/image56.png" ContentType="image/png"/>
  <Override PartName="/ppt/media/image128.png" ContentType="image/png"/>
  <Override PartName="/ppt/media/image196.png" ContentType="image/png"/>
  <Override PartName="/ppt/media/image129.png" ContentType="image/png"/>
  <Override PartName="/ppt/media/image197.png" ContentType="image/png"/>
  <Override PartName="/ppt/media/image258.png" ContentType="image/png"/>
  <Override PartName="/ppt/media/image130.png" ContentType="image/png"/>
  <Override PartName="/ppt/media/image259.png" ContentType="image/png"/>
  <Override PartName="/ppt/media/image131.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8.png" ContentType="image/png"/>
  <Override PartName="/ppt/media/image139.png" ContentType="image/png"/>
  <Override PartName="/ppt/media/image268.png" ContentType="image/png"/>
  <Override PartName="/ppt/media/image140.png" ContentType="image/png"/>
  <Override PartName="/ppt/media/image269.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278.png" ContentType="image/png"/>
  <Override PartName="/ppt/media/image150.png" ContentType="image/png"/>
  <Override PartName="/ppt/media/image279.png" ContentType="image/png"/>
  <Override PartName="/ppt/media/image151.png" ContentType="image/png"/>
  <Override PartName="/ppt/media/image152.png" ContentType="image/png"/>
  <Override PartName="/ppt/media/image288.png" ContentType="image/png"/>
  <Override PartName="/ppt/media/image160.png" ContentType="image/png"/>
  <Override PartName="/ppt/media/image289.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96.jpeg" ContentType="image/jpeg"/>
  <Override PartName="/ppt/media/image168.png" ContentType="image/png"/>
  <Override PartName="/ppt/media/image169.png" ContentType="image/png"/>
  <Override PartName="/ppt/media/image178.png" ContentType="image/png"/>
  <Override PartName="/ppt/media/image179.png" ContentType="image/png"/>
  <Override PartName="/ppt/media/image188.png" ContentType="image/png"/>
  <Override PartName="/ppt/media/image189.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3.png" ContentType="image/png"/>
  <Override PartName="/ppt/media/image210.png" ContentType="image/png"/>
  <Override PartName="/ppt/media/image211.png" ContentType="image/png"/>
  <Override PartName="/ppt/media/image216.jpeg" ContentType="image/jpeg"/>
  <Override PartName="/ppt/media/image10.png" ContentType="image/png"/>
  <Override PartName="/ppt/media/image220.png" ContentType="image/png"/>
  <Override PartName="/ppt/media/image221.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3.xml.rels" ContentType="application/vnd.openxmlformats-package.relationships+xml"/>
  <Override PartName="/ppt/slides/_rels/slide203.xml.rels" ContentType="application/vnd.openxmlformats-package.relationships+xml"/>
  <Override PartName="/ppt/slides/_rels/slide100.xml.rels" ContentType="application/vnd.openxmlformats-package.relationships+xml"/>
  <Override PartName="/ppt/slides/_rels/slide195.xml.rels" ContentType="application/vnd.openxmlformats-package.relationships+xml"/>
  <Override PartName="/ppt/slides/_rels/slide90.xml.rels" ContentType="application/vnd.openxmlformats-package.relationships+xml"/>
  <Override PartName="/ppt/slides/_rels/slide46.xml.rels" ContentType="application/vnd.openxmlformats-package.relationships+xml"/>
  <Override PartName="/ppt/slides/_rels/slide123.xml.rels" ContentType="application/vnd.openxmlformats-package.relationships+xml"/>
  <Override PartName="/ppt/slides/_rels/slide22.xml.rels" ContentType="application/vnd.openxmlformats-package.relationships+xml"/>
  <Override PartName="/ppt/slides/_rels/slide202.xml.rels" ContentType="application/vnd.openxmlformats-package.relationships+xml"/>
  <Override PartName="/ppt/slides/_rels/slide194.xml.rels" ContentType="application/vnd.openxmlformats-package.relationships+xml"/>
  <Override PartName="/ppt/slides/_rels/slide155.xml.rels" ContentType="application/vnd.openxmlformats-package.relationships+xml"/>
  <Override PartName="/ppt/slides/_rels/slide21.xml.rels" ContentType="application/vnd.openxmlformats-package.relationships+xml"/>
  <Override PartName="/ppt/slides/_rels/slide201.xml.rels" ContentType="application/vnd.openxmlformats-package.relationships+xml"/>
  <Override PartName="/ppt/slides/_rels/slide193.xml.rels" ContentType="application/vnd.openxmlformats-package.relationships+xml"/>
  <Override PartName="/ppt/slides/_rels/slide15.xml.rels" ContentType="application/vnd.openxmlformats-package.relationships+xml"/>
  <Override PartName="/ppt/slides/_rels/slide187.xml.rels" ContentType="application/vnd.openxmlformats-package.relationships+xml"/>
  <Override PartName="/ppt/slides/_rels/slide58.xml.rels" ContentType="application/vnd.openxmlformats-package.relationships+xml"/>
  <Override PartName="/ppt/slides/_rels/slide154.xml.rels" ContentType="application/vnd.openxmlformats-package.relationships+xml"/>
  <Override PartName="/ppt/slides/_rels/slide16.xml.rels" ContentType="application/vnd.openxmlformats-package.relationships+xml"/>
  <Override PartName="/ppt/slides/_rels/slide188.xml.rels" ContentType="application/vnd.openxmlformats-package.relationships+xml"/>
  <Override PartName="/ppt/slides/_rels/slide20.xml.rels" ContentType="application/vnd.openxmlformats-package.relationships+xml"/>
  <Override PartName="/ppt/slides/_rels/slide148.xml.rels" ContentType="application/vnd.openxmlformats-package.relationships+xml"/>
  <Override PartName="/ppt/slides/_rels/slide200.xml.rels" ContentType="application/vnd.openxmlformats-package.relationships+xml"/>
  <Override PartName="/ppt/slides/_rels/slide19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82.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119.xml.rels" ContentType="application/vnd.openxmlformats-package.relationships+xml"/>
  <Override PartName="/ppt/slides/_rels/slide163.xml.rels" ContentType="application/vnd.openxmlformats-package.relationships+xml"/>
  <Override PartName="/ppt/slides/_rels/slide86.xml.rels" ContentType="application/vnd.openxmlformats-package.relationships+xml"/>
  <Override PartName="/ppt/slides/_rels/slide14.xml.rels" ContentType="application/vnd.openxmlformats-package.relationships+xml"/>
  <Override PartName="/ppt/slides/_rels/slide186.xml.rels" ContentType="application/vnd.openxmlformats-package.relationships+xml"/>
  <Override PartName="/ppt/slides/_rels/slide153.xml.rels" ContentType="application/vnd.openxmlformats-package.relationships+xml"/>
  <Override PartName="/ppt/slides/_rels/slide109.xml.rels" ContentType="application/vnd.openxmlformats-package.relationships+xml"/>
  <Override PartName="/ppt/slides/_rels/slide76.xml.rels" ContentType="application/vnd.openxmlformats-package.relationships+xml"/>
  <Override PartName="/ppt/slides/_rels/slide167.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75.xml.rels" ContentType="application/vnd.openxmlformats-package.relationships+xml"/>
  <Override PartName="/ppt/slides/_rels/slide180.xml.rels" ContentType="application/vnd.openxmlformats-package.relationships+xml"/>
  <Override PartName="/ppt/slides/_rels/slide6.xml.rels" ContentType="application/vnd.openxmlformats-package.relationships+xml"/>
  <Override PartName="/ppt/slides/_rels/slide176.xml.rels" ContentType="application/vnd.openxmlformats-package.relationships+xml"/>
  <Override PartName="/ppt/slides/_rels/slide99.xml.rels" ContentType="application/vnd.openxmlformats-package.relationships+xml"/>
  <Override PartName="/ppt/slides/_rels/slide2.xml.rels" ContentType="application/vnd.openxmlformats-package.relationships+xml"/>
  <Override PartName="/ppt/slides/_rels/slide168.xml.rels" ContentType="application/vnd.openxmlformats-package.relationships+xml"/>
  <Override PartName="/ppt/slides/_rels/slide40.xml.rels" ContentType="application/vnd.openxmlformats-package.relationships+xml"/>
  <Override PartName="/ppt/slides/_rels/slide177.xml.rels" ContentType="application/vnd.openxmlformats-package.relationships+xml"/>
  <Override PartName="/ppt/slides/_rels/slide3.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82.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124.xml.rels" ContentType="application/vnd.openxmlformats-package.relationships+xml"/>
  <Override PartName="/ppt/slides/_rels/slide110.xml.rels" ContentType="application/vnd.openxmlformats-package.relationships+xml"/>
  <Override PartName="/ppt/slides/_rels/slide33.xml.rels" ContentType="application/vnd.openxmlformats-package.relationships+xml"/>
  <Override PartName="/ppt/slides/_rels/slide213.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113.xml.rels" ContentType="application/vnd.openxmlformats-package.relationships+xml"/>
  <Override PartName="/ppt/slides/_rels/slide12.xml.rels" ContentType="application/vnd.openxmlformats-package.relationships+xml"/>
  <Override PartName="/ppt/slides/_rels/slide184.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83.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12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44.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2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13.xml.rels" ContentType="application/vnd.openxmlformats-package.relationships+xml"/>
  <Override PartName="/ppt/slides/_rels/slide185.xml.rels" ContentType="application/vnd.openxmlformats-package.relationships+xml"/>
  <Override PartName="/ppt/slides/_rels/slide44.xml.rels" ContentType="application/vnd.openxmlformats-package.relationships+xml"/>
  <Override PartName="/ppt/slides/_rels/slide49.xml.rels" ContentType="application/vnd.openxmlformats-package.relationships+xml"/>
  <Override PartName="/ppt/slides/_rels/slide93.xml.rels" ContentType="application/vnd.openxmlformats-package.relationships+xml"/>
  <Override PartName="/ppt/slides/_rels/slide126.xml.rels" ContentType="application/vnd.openxmlformats-package.relationships+xml"/>
  <Override PartName="/ppt/slides/_rels/slide137.xml.rels" ContentType="application/vnd.openxmlformats-package.relationships+xml"/>
  <Override PartName="/ppt/slides/_rels/slide133.xml.rels" ContentType="application/vnd.openxmlformats-package.relationships+xml"/>
  <Override PartName="/ppt/slides/_rels/slide77.xml.rels" ContentType="application/vnd.openxmlformats-package.relationships+xml"/>
  <Override PartName="/ppt/slides/_rels/slide1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_rels/slide55.xml.rels" ContentType="application/vnd.openxmlformats-package.relationships+xml"/>
  <Override PartName="/ppt/slides/_rels/slide45.xml.rels" ContentType="application/vnd.openxmlformats-package.relationships+xml"/>
  <Override PartName="/ppt/slides/_rels/slide160.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1.xml.rels" ContentType="application/vnd.openxmlformats-package.relationships+xml"/>
  <Override PartName="/ppt/slides/_rels/slide129.xml.rels" ContentType="application/vnd.openxmlformats-package.relationships+xml"/>
  <Override PartName="/ppt/slides/_rels/slide173.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64.xml.rels" ContentType="application/vnd.openxmlformats-package.relationships+xml"/>
  <Override PartName="/ppt/slides/_rels/slide141.xml.rels" ContentType="application/vnd.openxmlformats-package.relationships+xml"/>
  <Override PartName="/ppt/slides/_rels/slide170.xml.rels" ContentType="application/vnd.openxmlformats-package.relationships+xml"/>
  <Override PartName="/ppt/slides/_rels/slide157.xml.rels" ContentType="application/vnd.openxmlformats-package.relationships+xml"/>
  <Override PartName="/ppt/slides/_rels/slide52.xml.rels" ContentType="application/vnd.openxmlformats-package.relationships+xml"/>
  <Override PartName="/ppt/slides/_rels/slide98.xml.rels" ContentType="application/vnd.openxmlformats-package.relationships+xml"/>
  <Override PartName="/ppt/slides/_rels/slide175.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32.xml.rels" ContentType="application/vnd.openxmlformats-package.relationships+xml"/>
  <Override PartName="/ppt/slides/_rels/slide212.xml.rels" ContentType="application/vnd.openxmlformats-package.relationships+xml"/>
  <Override PartName="/ppt/slides/_rels/slide17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62.xml.rels" ContentType="application/vnd.openxmlformats-package.relationships+xml"/>
  <Override PartName="/ppt/slides/_rels/slide171.xml.rels" ContentType="application/vnd.openxmlformats-package.relationships+xml"/>
  <Override PartName="/ppt/slides/_rels/slide67.xml.rels" ContentType="application/vnd.openxmlformats-package.relationships+xml"/>
  <Override PartName="/ppt/slides/_rels/slide120.xml.rels" ContentType="application/vnd.openxmlformats-package.relationships+xml"/>
  <Override PartName="/ppt/slides/_rels/slide206.xml.rels" ContentType="application/vnd.openxmlformats-package.relationships+xml"/>
  <Override PartName="/ppt/slides/_rels/slide68.xml.rels" ContentType="application/vnd.openxmlformats-package.relationships+xml"/>
  <Override PartName="/ppt/slides/_rels/slide164.xml.rels" ContentType="application/vnd.openxmlformats-package.relationships+xml"/>
  <Override PartName="/ppt/slides/_rels/slide87.xml.rels" ContentType="application/vnd.openxmlformats-package.relationships+xml"/>
  <Override PartName="/ppt/slides/_rels/slide78.xml.rels" ContentType="application/vnd.openxmlformats-package.relationships+xml"/>
  <Override PartName="/ppt/slides/_rels/slide18.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39.xml.rels" ContentType="application/vnd.openxmlformats-package.relationships+xml"/>
  <Override PartName="/ppt/slides/_rels/slide116.xml.rels" ContentType="application/vnd.openxmlformats-package.relationships+xml"/>
  <Override PartName="/ppt/slides/_rels/slide83.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131.xml.rels" ContentType="application/vnd.openxmlformats-package.relationships+xml"/>
  <Override PartName="/ppt/slides/_rels/slide19.xml.rels" ContentType="application/vnd.openxmlformats-package.relationships+xml"/>
  <Override PartName="/ppt/slides/_rels/slide174.xml.rels" ContentType="application/vnd.openxmlformats-package.relationships+xml"/>
  <Override PartName="/ppt/slides/_rels/slide97.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54.xml.rels" ContentType="application/vnd.openxmlformats-package.relationships+xml"/>
  <Override PartName="/ppt/slides/_rels/slide69.xml.rels" ContentType="application/vnd.openxmlformats-package.relationships+xml"/>
  <Override PartName="/ppt/slides/_rels/slide88.xml.rels" ContentType="application/vnd.openxmlformats-package.relationships+xml"/>
  <Override PartName="/ppt/slides/_rels/slide165.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190.xml.rels" ContentType="application/vnd.openxmlformats-package.relationships+xml"/>
  <Override PartName="/ppt/slides/_rels/slide146.xml.rels" ContentType="application/vnd.openxmlformats-package.relationships+xml"/>
  <Override PartName="/ppt/slides/_rels/slide169.xml.rels" ContentType="application/vnd.openxmlformats-package.relationships+xml"/>
  <Override PartName="/ppt/slides/_rels/slide41.xml.rels" ContentType="application/vnd.openxmlformats-package.relationships+xml"/>
  <Override PartName="/ppt/slides/_rels/slide208.xml.rels" ContentType="application/vnd.openxmlformats-package.relationships+xml"/>
  <Override PartName="/ppt/slides/_rels/slide28.xml.rels" ContentType="application/vnd.openxmlformats-package.relationships+xml"/>
  <Override PartName="/ppt/slides/_rels/slide138.xml.rels" ContentType="application/vnd.openxmlformats-package.relationships+xml"/>
  <Override PartName="/ppt/slides/_rels/slide142.xml.rels" ContentType="application/vnd.openxmlformats-package.relationships+xml"/>
  <Override PartName="/ppt/slides/_rels/slide191.xml.rels" ContentType="application/vnd.openxmlformats-package.relationships+xml"/>
  <Override PartName="/ppt/slides/_rels/slide14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81.xml.rels" ContentType="application/vnd.openxmlformats-package.relationships+xml"/>
  <Override PartName="/ppt/slides/_rels/slide139.xml.rels" ContentType="application/vnd.openxmlformats-package.relationships+xml"/>
  <Override PartName="/ppt/slides/_rels/slide143.xml.rels" ContentType="application/vnd.openxmlformats-package.relationships+xml"/>
  <Override PartName="/ppt/slides/_rels/slide209.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210.xml.rels" ContentType="application/vnd.openxmlformats-package.relationships+xml"/>
  <Override PartName="/ppt/slides/_rels/slide207.xml.rels" ContentType="application/vnd.openxmlformats-package.relationships+xml"/>
  <Override PartName="/ppt/slides/_rels/slide27.xml.rels" ContentType="application/vnd.openxmlformats-package.relationships+xml"/>
  <Override PartName="/ppt/slides/_rels/slide199.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06.xml.rels" ContentType="application/vnd.openxmlformats-package.relationships+xml"/>
  <Override PartName="/ppt/slides/_rels/slide156.xml.rels" ContentType="application/vnd.openxmlformats-package.relationships+xml"/>
  <Override PartName="/ppt/slides/_rels/slide149.xml.rels" ContentType="application/vnd.openxmlformats-package.relationships+xml"/>
  <Override PartName="/ppt/slides/_rels/slide103.xml.rels" ContentType="application/vnd.openxmlformats-package.relationships+xml"/>
  <Override PartName="/ppt/slides/_rels/slide70.xml.rels" ContentType="application/vnd.openxmlformats-package.relationships+xml"/>
  <Override PartName="/ppt/slides/_rels/slide26.xml.rels" ContentType="application/vnd.openxmlformats-package.relationships+xml"/>
  <Override PartName="/ppt/slides/_rels/slide198.xml.rels" ContentType="application/vnd.openxmlformats-package.relationships+xml"/>
  <Override PartName="/ppt/slides/_rels/slide17.xml.rels" ContentType="application/vnd.openxmlformats-package.relationships+xml"/>
  <Override PartName="/ppt/slides/_rels/slide189.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205.xml.rels" ContentType="application/vnd.openxmlformats-package.relationships+xml"/>
  <Override PartName="/ppt/slides/_rels/slide102.xml.rels" ContentType="application/vnd.openxmlformats-package.relationships+xml"/>
  <Override PartName="/ppt/slides/_rels/slide25.xml.rels" ContentType="application/vnd.openxmlformats-package.relationships+xml"/>
  <Override PartName="/ppt/slides/_rels/slide197.xml.rels" ContentType="application/vnd.openxmlformats-package.relationships+xml"/>
  <Override PartName="/ppt/slides/_rels/slide204.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196.xml.rels" ContentType="application/vnd.openxmlformats-package.relationships+xml"/>
  <Override PartName="/ppt/slides/_rels/slide74.xml.rels" ContentType="application/vnd.openxmlformats-package.relationships+xml"/>
  <Override PartName="/ppt/slides/_rels/slide107.xml.rels" ContentType="application/vnd.openxmlformats-package.relationships+xml"/>
  <Override PartName="/ppt/slides/_rels/slide151.xml.rels" ContentType="application/vnd.openxmlformats-package.relationships+xml"/>
  <Override PartName="/ppt/slides/_rels/slide166.xml.rels" ContentType="application/vnd.openxmlformats-package.relationships+xml"/>
  <Override PartName="/ppt/slides/_rels/slide89.xml.rels" ContentType="application/vnd.openxmlformats-package.relationships+xml"/>
  <Override PartName="/ppt/slides/_rels/slide179.xml.rels" ContentType="application/vnd.openxmlformats-package.relationships+xml"/>
  <Override PartName="/ppt/slides/_rels/slide178.xml.rels" ContentType="application/vnd.openxmlformats-package.relationships+xml"/>
  <Override PartName="/ppt/slides/_rels/slide130.xml.rels" ContentType="application/vnd.openxmlformats-package.relationships+xml"/>
  <Override PartName="/ppt/slides/_rels/slide159.xml.rels" ContentType="application/vnd.openxmlformats-package.relationships+xml"/>
  <Override PartName="/ppt/slides/_rels/slide211.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161.xml.rels" ContentType="application/vnd.openxmlformats-package.relationships+xml"/>
  <Override PartName="/ppt/slides/_rels/slide145.xml.rels" ContentType="application/vnd.openxmlformats-package.relationships+xml"/>
  <Override PartName="/ppt/slides/_rels/slide135.xml.rels" ContentType="application/vnd.openxmlformats-package.relationships+xml"/>
  <Override PartName="/ppt/slides/_rels/slide5.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95.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94.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93.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92.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91.xml" ContentType="application/vnd.openxmlformats-officedocument.presentationml.slide+xml"/>
  <Override PartName="/ppt/slides/slide118.xml" ContentType="application/vnd.openxmlformats-officedocument.presentationml.slide+xml"/>
  <Override PartName="/ppt/slides/slide186.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85.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84.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83.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82.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81.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74.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73.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72.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17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75.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72.xml" ContentType="application/vnd.openxmlformats-officedocument.presentationml.slide+xml"/>
  <Override PartName="/ppt/slides/slide100.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190.xml" ContentType="application/vnd.openxmlformats-officedocument.presentationml.slide+xml"/>
  <Override PartName="/ppt/slides/slide69.xml" ContentType="application/vnd.openxmlformats-officedocument.presentationml.slide+xml"/>
  <Override PartName="/ppt/slides/slide16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64.xml" ContentType="application/vnd.openxmlformats-officedocument.presentationml.slide+xml"/>
  <Override PartName="/ppt/slides/slide120.xml" ContentType="application/vnd.openxmlformats-officedocument.presentationml.slide+xml"/>
  <Override PartName="/ppt/slides/slide92.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163.xml" ContentType="application/vnd.openxmlformats-officedocument.presentationml.slide+xml"/>
  <Override PartName="/ppt/slides/slide66.xml" ContentType="application/vnd.openxmlformats-officedocument.presentationml.slide+xml"/>
  <Override PartName="/ppt/slides/slide162.xml" ContentType="application/vnd.openxmlformats-officedocument.presentationml.slide+xml"/>
  <Override PartName="/ppt/slides/slide65.xml" ContentType="application/vnd.openxmlformats-officedocument.presentationml.slide+xml"/>
  <Override PartName="/ppt/slides/slide161.xml" ContentType="application/vnd.openxmlformats-officedocument.presentationml.slide+xml"/>
  <Override PartName="/ppt/slides/slide64.xml" ContentType="application/vnd.openxmlformats-officedocument.presentationml.slide+xml"/>
  <Override PartName="/ppt/slides/slide160.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50.xml" ContentType="application/vnd.openxmlformats-officedocument.presentationml.slide+xml"/>
  <Override PartName="/ppt/slides/slide149.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33.xml" ContentType="application/vnd.openxmlformats-officedocument.presentationml.slide+xml"/>
  <Override PartName="/ppt/slides/slide203.xml" ContentType="application/vnd.openxmlformats-officedocument.presentationml.slide+xml"/>
  <Override PartName="/ppt/slides/slide10.xml" ContentType="application/vnd.openxmlformats-officedocument.presentationml.slide+xml"/>
  <Override PartName="/ppt/slides/slide45.xml" ContentType="application/vnd.openxmlformats-officedocument.presentationml.slide+xml"/>
  <Override PartName="/ppt/slides/slide141.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178.xml" ContentType="application/vnd.openxmlformats-officedocument.presentationml.slide+xml"/>
  <Override PartName="/ppt/slides/slide207.xml" ContentType="application/vnd.openxmlformats-officedocument.presentationml.slide+xml"/>
  <Override PartName="/ppt/slides/slide7.xml" ContentType="application/vnd.openxmlformats-officedocument.presentationml.slide+xml"/>
  <Override PartName="/ppt/slides/slide46.xml" ContentType="application/vnd.openxmlformats-officedocument.presentationml.slide+xml"/>
  <Override PartName="/ppt/slides/slide142.xml" ContentType="application/vnd.openxmlformats-officedocument.presentationml.slide+xml"/>
  <Override PartName="/ppt/slides/slide179.xml" ContentType="application/vnd.openxmlformats-officedocument.presentationml.slide+xml"/>
  <Override PartName="/ppt/slides/slide208.xml" ContentType="application/vnd.openxmlformats-officedocument.presentationml.slide+xml"/>
  <Override PartName="/ppt/slides/slide8.xml" ContentType="application/vnd.openxmlformats-officedocument.presentationml.slide+xml"/>
  <Override PartName="/ppt/slides/slide206.xml" ContentType="application/vnd.openxmlformats-officedocument.presentationml.slide+xml"/>
  <Override PartName="/ppt/slides/slide6.xml" ContentType="application/vnd.openxmlformats-officedocument.presentationml.slide+xml"/>
  <Override PartName="/ppt/slides/slide109.xml" ContentType="application/vnd.openxmlformats-officedocument.presentationml.slide+xml"/>
  <Override PartName="/ppt/slides/slide177.xml" ContentType="application/vnd.openxmlformats-officedocument.presentationml.slide+xml"/>
  <Override PartName="/ppt/slides/slide147.xml" ContentType="application/vnd.openxmlformats-officedocument.presentationml.slide+xml"/>
  <Override PartName="/ppt/slides/slide134.xml" ContentType="application/vnd.openxmlformats-officedocument.presentationml.slide+xml"/>
  <Override PartName="/ppt/slides/slide38.xml" ContentType="application/vnd.openxmlformats-officedocument.presentationml.slide+xml"/>
  <Override PartName="/ppt/slides/slide210.xml" ContentType="application/vnd.openxmlformats-officedocument.presentationml.slide+xml"/>
  <Override PartName="/ppt/slides/slide148.xml" ContentType="application/vnd.openxmlformats-officedocument.presentationml.slide+xml"/>
  <Override PartName="/ppt/slides/slide135.xml" ContentType="application/vnd.openxmlformats-officedocument.presentationml.slide+xml"/>
  <Override PartName="/ppt/slides/slide39.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51.xml" ContentType="application/vnd.openxmlformats-officedocument.presentationml.slide+xml"/>
  <Override PartName="/ppt/slides/slide188.xml" ContentType="application/vnd.openxmlformats-officedocument.presentationml.slide+xml"/>
  <Override PartName="/ppt/slides/slide128.xml" ContentType="application/vnd.openxmlformats-officedocument.presentationml.slide+xml"/>
  <Override PartName="/ppt/slides/slide196.xml" ContentType="application/vnd.openxmlformats-officedocument.presentationml.slide+xml"/>
  <Override PartName="/ppt/slides/slide32.xml" ContentType="application/vnd.openxmlformats-officedocument.presentationml.slide+xml"/>
  <Override PartName="/ppt/slides/slide202.xml" ContentType="application/vnd.openxmlformats-officedocument.presentationml.slide+xml"/>
  <Override PartName="/ppt/slides/slide197.xml" ContentType="application/vnd.openxmlformats-officedocument.presentationml.slide+xml"/>
  <Override PartName="/ppt/slides/slide129.xml" ContentType="application/vnd.openxmlformats-officedocument.presentationml.slide+xml"/>
  <Override PartName="/ppt/slides/slide30.xml" ContentType="application/vnd.openxmlformats-officedocument.presentationml.slide+xml"/>
  <Override PartName="/ppt/slides/slide21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108.xml" ContentType="application/vnd.openxmlformats-officedocument.presentationml.slide+xml"/>
  <Override PartName="/ppt/slides/slide176.xml" ContentType="application/vnd.openxmlformats-officedocument.presentationml.slide+xml"/>
  <Override PartName="/ppt/slides/slide20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200.xml" ContentType="application/vnd.openxmlformats-officedocument.presentationml.slide+xml"/>
  <Override PartName="/ppt/slides/slide198.xml" ContentType="application/vnd.openxmlformats-officedocument.presentationml.slide+xml"/>
  <Override PartName="/ppt/slides/slide209.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166.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32.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31.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40.xml" ContentType="application/vnd.openxmlformats-officedocument.presentationml.slide+xml"/>
  <Override PartName="/ppt/slides/slide44.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xml" ContentType="application/vnd.openxmlformats-officedocument.presentationml.slide+xml"/>
  <Override PartName="/ppt/slides/slide169.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68.xml" ContentType="application/vnd.openxmlformats-officedocument.presentationml.slide+xml"/>
  <Override PartName="/ppt/slides/slide1.xml" ContentType="application/vnd.openxmlformats-officedocument.presentationml.slide+xml"/>
  <Override PartName="/ppt/slides/slide16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119.xml" ContentType="application/vnd.openxmlformats-officedocument.presentationml.slide+xml"/>
  <Override PartName="/ppt/slides/slide187.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180.xml" ContentType="application/vnd.openxmlformats-officedocument.presentationml.slide+xml"/>
  <Override PartName="/ppt/slides/slide84.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 id="459" r:id="rId212"/>
    <p:sldId id="460" r:id="rId213"/>
    <p:sldId id="461" r:id="rId214"/>
    <p:sldId id="462" r:id="rId215"/>
    <p:sldId id="463" r:id="rId216"/>
    <p:sldId id="464" r:id="rId217"/>
    <p:sldId id="465" r:id="rId218"/>
    <p:sldId id="466" r:id="rId219"/>
    <p:sldId id="467" r:id="rId220"/>
    <p:sldId id="468" r:id="rId221"/>
    <p:sldId id="469" r:id="rId22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Relationship Id="rId164" Type="http://schemas.openxmlformats.org/officeDocument/2006/relationships/slide" Target="slides/slide156.xml"/><Relationship Id="rId165" Type="http://schemas.openxmlformats.org/officeDocument/2006/relationships/slide" Target="slides/slide157.xml"/><Relationship Id="rId166" Type="http://schemas.openxmlformats.org/officeDocument/2006/relationships/slide" Target="slides/slide158.xml"/><Relationship Id="rId167" Type="http://schemas.openxmlformats.org/officeDocument/2006/relationships/slide" Target="slides/slide159.xml"/><Relationship Id="rId168" Type="http://schemas.openxmlformats.org/officeDocument/2006/relationships/slide" Target="slides/slide160.xml"/><Relationship Id="rId169" Type="http://schemas.openxmlformats.org/officeDocument/2006/relationships/slide" Target="slides/slide161.xml"/><Relationship Id="rId170" Type="http://schemas.openxmlformats.org/officeDocument/2006/relationships/slide" Target="slides/slide162.xml"/><Relationship Id="rId171" Type="http://schemas.openxmlformats.org/officeDocument/2006/relationships/slide" Target="slides/slide163.xml"/><Relationship Id="rId172" Type="http://schemas.openxmlformats.org/officeDocument/2006/relationships/slide" Target="slides/slide164.xml"/><Relationship Id="rId173" Type="http://schemas.openxmlformats.org/officeDocument/2006/relationships/slide" Target="slides/slide165.xml"/><Relationship Id="rId174" Type="http://schemas.openxmlformats.org/officeDocument/2006/relationships/slide" Target="slides/slide166.xml"/><Relationship Id="rId175" Type="http://schemas.openxmlformats.org/officeDocument/2006/relationships/slide" Target="slides/slide167.xml"/><Relationship Id="rId176" Type="http://schemas.openxmlformats.org/officeDocument/2006/relationships/slide" Target="slides/slide168.xml"/><Relationship Id="rId177" Type="http://schemas.openxmlformats.org/officeDocument/2006/relationships/slide" Target="slides/slide169.xml"/><Relationship Id="rId178" Type="http://schemas.openxmlformats.org/officeDocument/2006/relationships/slide" Target="slides/slide170.xml"/><Relationship Id="rId179" Type="http://schemas.openxmlformats.org/officeDocument/2006/relationships/slide" Target="slides/slide171.xml"/><Relationship Id="rId180" Type="http://schemas.openxmlformats.org/officeDocument/2006/relationships/slide" Target="slides/slide172.xml"/><Relationship Id="rId181" Type="http://schemas.openxmlformats.org/officeDocument/2006/relationships/slide" Target="slides/slide173.xml"/><Relationship Id="rId182" Type="http://schemas.openxmlformats.org/officeDocument/2006/relationships/slide" Target="slides/slide174.xml"/><Relationship Id="rId183" Type="http://schemas.openxmlformats.org/officeDocument/2006/relationships/slide" Target="slides/slide175.xml"/><Relationship Id="rId184" Type="http://schemas.openxmlformats.org/officeDocument/2006/relationships/slide" Target="slides/slide176.xml"/><Relationship Id="rId185" Type="http://schemas.openxmlformats.org/officeDocument/2006/relationships/slide" Target="slides/slide177.xml"/><Relationship Id="rId186" Type="http://schemas.openxmlformats.org/officeDocument/2006/relationships/slide" Target="slides/slide178.xml"/><Relationship Id="rId187" Type="http://schemas.openxmlformats.org/officeDocument/2006/relationships/slide" Target="slides/slide179.xml"/><Relationship Id="rId188" Type="http://schemas.openxmlformats.org/officeDocument/2006/relationships/slide" Target="slides/slide180.xml"/><Relationship Id="rId189" Type="http://schemas.openxmlformats.org/officeDocument/2006/relationships/slide" Target="slides/slide181.xml"/><Relationship Id="rId190" Type="http://schemas.openxmlformats.org/officeDocument/2006/relationships/slide" Target="slides/slide182.xml"/><Relationship Id="rId191" Type="http://schemas.openxmlformats.org/officeDocument/2006/relationships/slide" Target="slides/slide183.xml"/><Relationship Id="rId192" Type="http://schemas.openxmlformats.org/officeDocument/2006/relationships/slide" Target="slides/slide184.xml"/><Relationship Id="rId193" Type="http://schemas.openxmlformats.org/officeDocument/2006/relationships/slide" Target="slides/slide185.xml"/><Relationship Id="rId194" Type="http://schemas.openxmlformats.org/officeDocument/2006/relationships/slide" Target="slides/slide186.xml"/><Relationship Id="rId195" Type="http://schemas.openxmlformats.org/officeDocument/2006/relationships/slide" Target="slides/slide187.xml"/><Relationship Id="rId196" Type="http://schemas.openxmlformats.org/officeDocument/2006/relationships/slide" Target="slides/slide188.xml"/><Relationship Id="rId197" Type="http://schemas.openxmlformats.org/officeDocument/2006/relationships/slide" Target="slides/slide189.xml"/><Relationship Id="rId198" Type="http://schemas.openxmlformats.org/officeDocument/2006/relationships/slide" Target="slides/slide190.xml"/><Relationship Id="rId199" Type="http://schemas.openxmlformats.org/officeDocument/2006/relationships/slide" Target="slides/slide191.xml"/><Relationship Id="rId200" Type="http://schemas.openxmlformats.org/officeDocument/2006/relationships/slide" Target="slides/slide192.xml"/><Relationship Id="rId201" Type="http://schemas.openxmlformats.org/officeDocument/2006/relationships/slide" Target="slides/slide193.xml"/><Relationship Id="rId202" Type="http://schemas.openxmlformats.org/officeDocument/2006/relationships/slide" Target="slides/slide194.xml"/><Relationship Id="rId203" Type="http://schemas.openxmlformats.org/officeDocument/2006/relationships/slide" Target="slides/slide195.xml"/><Relationship Id="rId204" Type="http://schemas.openxmlformats.org/officeDocument/2006/relationships/slide" Target="slides/slide196.xml"/><Relationship Id="rId205" Type="http://schemas.openxmlformats.org/officeDocument/2006/relationships/slide" Target="slides/slide197.xml"/><Relationship Id="rId206" Type="http://schemas.openxmlformats.org/officeDocument/2006/relationships/slide" Target="slides/slide198.xml"/><Relationship Id="rId207" Type="http://schemas.openxmlformats.org/officeDocument/2006/relationships/slide" Target="slides/slide199.xml"/><Relationship Id="rId208" Type="http://schemas.openxmlformats.org/officeDocument/2006/relationships/slide" Target="slides/slide200.xml"/><Relationship Id="rId209" Type="http://schemas.openxmlformats.org/officeDocument/2006/relationships/slide" Target="slides/slide201.xml"/><Relationship Id="rId210" Type="http://schemas.openxmlformats.org/officeDocument/2006/relationships/slide" Target="slides/slide202.xml"/><Relationship Id="rId211" Type="http://schemas.openxmlformats.org/officeDocument/2006/relationships/slide" Target="slides/slide203.xml"/><Relationship Id="rId212" Type="http://schemas.openxmlformats.org/officeDocument/2006/relationships/slide" Target="slides/slide204.xml"/><Relationship Id="rId213" Type="http://schemas.openxmlformats.org/officeDocument/2006/relationships/slide" Target="slides/slide205.xml"/><Relationship Id="rId214" Type="http://schemas.openxmlformats.org/officeDocument/2006/relationships/slide" Target="slides/slide206.xml"/><Relationship Id="rId215" Type="http://schemas.openxmlformats.org/officeDocument/2006/relationships/slide" Target="slides/slide207.xml"/><Relationship Id="rId216" Type="http://schemas.openxmlformats.org/officeDocument/2006/relationships/slide" Target="slides/slide208.xml"/><Relationship Id="rId217" Type="http://schemas.openxmlformats.org/officeDocument/2006/relationships/slide" Target="slides/slide209.xml"/><Relationship Id="rId218" Type="http://schemas.openxmlformats.org/officeDocument/2006/relationships/slide" Target="slides/slide210.xml"/><Relationship Id="rId219" Type="http://schemas.openxmlformats.org/officeDocument/2006/relationships/slide" Target="slides/slide211.xml"/><Relationship Id="rId220" Type="http://schemas.openxmlformats.org/officeDocument/2006/relationships/slide" Target="slides/slide212.xml"/><Relationship Id="rId221" Type="http://schemas.openxmlformats.org/officeDocument/2006/relationships/slide" Target="slides/slide213.xml"/><Relationship Id="rId222" Type="http://schemas.openxmlformats.org/officeDocument/2006/relationships/slide" Target="slides/slide214.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4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4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4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5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5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471E1CBF-910F-4AAB-B3CB-6500187F2FA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hyperlink" Target="https://en.wikipedia.org/wiki/Maximum_likelihood_estimation" TargetMode="External"/><Relationship Id="rId2" Type="http://schemas.openxmlformats.org/officeDocument/2006/relationships/hyperlink" Target="https://en.wikipedia.org/wiki/Method_of_moments%5D" TargetMode="External"/><Relationship Id="rId3" Type="http://schemas.openxmlformats.org/officeDocument/2006/relationships/hyperlink" Target="https://en.wikipedia.org/wiki/Bayes_estimator" TargetMode="External"/><Relationship Id="rId4" Type="http://schemas.openxmlformats.org/officeDocument/2006/relationships/slide" Target="../slides/slide143.xml"/><Relationship Id="rId5"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hyperlink" Target="http://infection-prevention-news.3m.com/what-is-the-normal-core-temperature-of-the-human-body/" TargetMode="External"/><Relationship Id="rId2" Type="http://schemas.openxmlformats.org/officeDocument/2006/relationships/slide" Target="../slides/slide147.xml"/><Relationship Id="rId3"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71.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
</Relationships>
</file>

<file path=ppt/notesSlides/_rels/notesSlide175.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
</Relationships>
</file>

<file path=ppt/notesSlides/_rels/notesSlide176.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1" Type="http://schemas.openxmlformats.org/officeDocument/2006/relationships/hyperlink" Target="http://www.statsmodels.org/stable/glm.html" TargetMode="External"/><Relationship Id="rId2" Type="http://schemas.openxmlformats.org/officeDocument/2006/relationships/hyperlink" Target="http://onlinestatbook.com/2/sampling_distributions/samp_dist_mean.html" TargetMode="External"/><Relationship Id="rId3" Type="http://schemas.openxmlformats.org/officeDocument/2006/relationships/slide" Target="../slides/slide179.xml"/><Relationship Id="rId4"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
</Relationships>
</file>

<file path=ppt/notesSlides/_rels/notesSlide191.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1" Type="http://schemas.openxmlformats.org/officeDocument/2006/relationships/slide" Target="../slides/slide202.xml"/><Relationship Id="rId2"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
</Relationships>
</file>

<file path=ppt/notesSlides/_rels/notesSlide206.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
</Relationships>
</file>

<file path=ppt/notesSlides/_rels/notesSlide207.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
</Relationships>
</file>

<file path=ppt/notesSlides/_rels/notesSlide208.xml.rels><?xml version="1.0" encoding="UTF-8"?>
<Relationships xmlns="http://schemas.openxmlformats.org/package/2006/relationships"><Relationship Id="rId1" Type="http://schemas.openxmlformats.org/officeDocument/2006/relationships/slide" Target="../slides/slide208.xml"/><Relationship Id="rId2" Type="http://schemas.openxmlformats.org/officeDocument/2006/relationships/notesMaster" Target="../notesMasters/notesMaster1.xml"/>
</Relationships>
</file>

<file path=ppt/notesSlides/_rels/notesSlide209.xml.rels><?xml version="1.0" encoding="UTF-8"?>
<Relationships xmlns="http://schemas.openxmlformats.org/package/2006/relationships"><Relationship Id="rId1" Type="http://schemas.openxmlformats.org/officeDocument/2006/relationships/slide" Target="../slides/slide20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0.xml.rels><?xml version="1.0" encoding="UTF-8"?>
<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hyperlink" Target="http://bit.ly/quaesita_vocab" TargetMode="External"/><Relationship Id="rId2" Type="http://schemas.openxmlformats.org/officeDocument/2006/relationships/hyperlink" Target="http://bit.ly/quaesita_popwrong" TargetMode="External"/><Relationship Id="rId3" Type="http://schemas.openxmlformats.org/officeDocument/2006/relationships/hyperlink" Target="http://bit.ly/quaesita_savvy" TargetMode="External"/><Relationship Id="rId4" Type="http://schemas.openxmlformats.org/officeDocument/2006/relationships/slide" Target="../slides/slide24.xml"/><Relationship Id="rId5"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hyperlink" Target="https://bit.ly/quaesita_statistics" TargetMode="External"/><Relationship Id="rId2" Type="http://schemas.openxmlformats.org/officeDocument/2006/relationships/slide" Target="../slides/slide50.xml"/><Relationship Id="rId3"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PlaceHolder 1"/>
          <p:cNvSpPr>
            <a:spLocks noGrp="1"/>
          </p:cNvSpPr>
          <p:nvPr>
            <p:ph type="sldImg"/>
          </p:nvPr>
        </p:nvSpPr>
        <p:spPr>
          <a:xfrm>
            <a:off x="685800" y="1143000"/>
            <a:ext cx="5485320" cy="3085200"/>
          </a:xfrm>
          <a:prstGeom prst="rect">
            <a:avLst/>
          </a:prstGeom>
        </p:spPr>
      </p:sp>
      <p:sp>
        <p:nvSpPr>
          <p:cNvPr id="100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 one-sample bootstrap hypothesis test | Python</a:t>
            </a:r>
            <a:endParaRPr b="0" lang="en-US" sz="2000" spc="-1" strike="noStrike">
              <a:latin typeface="Arial"/>
            </a:endParaRPr>
          </a:p>
          <a:p>
            <a:pPr marL="216000" indent="-215280">
              <a:lnSpc>
                <a:spcPct val="100000"/>
              </a:lnSpc>
              <a:tabLst>
                <a:tab algn="l" pos="0"/>
              </a:tabLst>
            </a:pPr>
            <a:r>
              <a:rPr b="0" lang="en-US" sz="2000" spc="-1" strike="noStrike">
                <a:latin typeface="Arial"/>
              </a:rPr>
              <a:t>https://campus.datacamp.com/courses/statistical-thinking-in-python-part-2/introduction-to-hypothesis-testing?ex=11</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Bootstrap statistics — how to work around limitations of simple statistical tests | by Florin Andrei | Towards Data Science</a:t>
            </a:r>
            <a:endParaRPr b="0" lang="en-US" sz="2000" spc="-1" strike="noStrike">
              <a:latin typeface="Arial"/>
            </a:endParaRPr>
          </a:p>
          <a:p>
            <a:pPr marL="216000" indent="-215280">
              <a:lnSpc>
                <a:spcPct val="100000"/>
              </a:lnSpc>
              <a:tabLst>
                <a:tab algn="l" pos="0"/>
              </a:tabLst>
            </a:pPr>
            <a:r>
              <a:rPr b="0" lang="en-US" sz="2000" spc="-1" strike="noStrike">
                <a:latin typeface="Arial"/>
              </a:rPr>
              <a:t>https://towardsdatascience.com/bootstrap-statistics-how-to-work-around-limitations-of-simple-statistical-tests-13180a301efd</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Non‐parametric methods for cost‐effectiveness analysis: the central limit theorem and the bootstrap compared - Nixon - 2010 - Health Economics - Wiley Online Library</a:t>
            </a:r>
            <a:endParaRPr b="0" lang="en-US" sz="2000" spc="-1" strike="noStrike">
              <a:latin typeface="Arial"/>
            </a:endParaRPr>
          </a:p>
          <a:p>
            <a:pPr marL="216000" indent="-215280">
              <a:lnSpc>
                <a:spcPct val="100000"/>
              </a:lnSpc>
              <a:tabLst>
                <a:tab algn="l" pos="0"/>
              </a:tabLst>
            </a:pPr>
            <a:r>
              <a:rPr b="0" lang="en-US" sz="2000" spc="-1" strike="noStrike">
                <a:latin typeface="Arial"/>
              </a:rPr>
              <a:t>https://onlinelibrary.wiley.com/doi/abs/10.1002/hec.1477</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probability theory - Some case when the central limit theorem fails - Mathematics Stack Exchange</a:t>
            </a:r>
            <a:endParaRPr b="0" lang="en-US" sz="2000" spc="-1" strike="noStrike">
              <a:latin typeface="Arial"/>
            </a:endParaRPr>
          </a:p>
          <a:p>
            <a:pPr marL="216000" indent="-215280">
              <a:lnSpc>
                <a:spcPct val="100000"/>
              </a:lnSpc>
              <a:tabLst>
                <a:tab algn="l" pos="0"/>
              </a:tabLst>
            </a:pPr>
            <a:r>
              <a:rPr b="0" lang="en-US" sz="2000" spc="-1" strike="noStrike">
                <a:latin typeface="Arial"/>
              </a:rPr>
              <a:t>https://math.stackexchange.com/questions/164456/some-case-when-the-central-limit-theorem-fails</a:t>
            </a:r>
            <a:endParaRPr b="0" lang="en-US" sz="2000" spc="-1" strike="noStrike">
              <a:latin typeface="Arial"/>
            </a:endParaRPr>
          </a:p>
        </p:txBody>
      </p:sp>
      <p:sp>
        <p:nvSpPr>
          <p:cNvPr id="100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70DC0E9-8294-4E33-A609-22AAEA04E0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PlaceHolder 1"/>
          <p:cNvSpPr>
            <a:spLocks noGrp="1"/>
          </p:cNvSpPr>
          <p:nvPr>
            <p:ph type="sldImg"/>
          </p:nvPr>
        </p:nvSpPr>
        <p:spPr>
          <a:xfrm>
            <a:off x="685800" y="1143000"/>
            <a:ext cx="5485320" cy="3085200"/>
          </a:xfrm>
          <a:prstGeom prst="rect">
            <a:avLst/>
          </a:prstGeom>
        </p:spPr>
      </p:sp>
      <p:sp>
        <p:nvSpPr>
          <p:cNvPr id="102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Most important question in statistics? </a:t>
            </a:r>
            <a:endParaRPr b="0" lang="en-US" sz="2000" spc="-1" strike="noStrike">
              <a:latin typeface="Arial"/>
            </a:endParaRPr>
          </a:p>
        </p:txBody>
      </p:sp>
      <p:sp>
        <p:nvSpPr>
          <p:cNvPr id="102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8A347A1-2FA7-4525-8AD7-5E11140B1A0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PlaceHolder 1"/>
          <p:cNvSpPr>
            <a:spLocks noGrp="1"/>
          </p:cNvSpPr>
          <p:nvPr>
            <p:ph type="sldImg"/>
          </p:nvPr>
        </p:nvSpPr>
        <p:spPr>
          <a:xfrm>
            <a:off x="685800" y="1143000"/>
            <a:ext cx="5485320" cy="3085200"/>
          </a:xfrm>
          <a:prstGeom prst="rect">
            <a:avLst/>
          </a:prstGeom>
        </p:spPr>
      </p:sp>
      <p:sp>
        <p:nvSpPr>
          <p:cNvPr id="118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We want to test if superdrug help people recover in a short time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gave the drug to a bunch of people and the results are the red line </a:t>
            </a:r>
            <a:endParaRPr b="0" lang="en-US" sz="2000" spc="-1" strike="noStrike">
              <a:latin typeface="Arial"/>
            </a:endParaRPr>
          </a:p>
        </p:txBody>
      </p:sp>
      <p:sp>
        <p:nvSpPr>
          <p:cNvPr id="119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A31135-541E-4F29-80AD-1186CF5DFA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PlaceHolder 1"/>
          <p:cNvSpPr>
            <a:spLocks noGrp="1"/>
          </p:cNvSpPr>
          <p:nvPr>
            <p:ph type="sldImg"/>
          </p:nvPr>
        </p:nvSpPr>
        <p:spPr>
          <a:xfrm>
            <a:off x="685800" y="1143000"/>
            <a:ext cx="5485320" cy="3085200"/>
          </a:xfrm>
          <a:prstGeom prst="rect">
            <a:avLst/>
          </a:prstGeom>
        </p:spPr>
      </p:sp>
      <p:sp>
        <p:nvSpPr>
          <p:cNvPr id="1192"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19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430B80B-CF7B-42FC-96B7-09FFBA07F2E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PlaceHolder 1"/>
          <p:cNvSpPr>
            <a:spLocks noGrp="1"/>
          </p:cNvSpPr>
          <p:nvPr>
            <p:ph type="sldImg"/>
          </p:nvPr>
        </p:nvSpPr>
        <p:spPr>
          <a:xfrm>
            <a:off x="685800" y="1143000"/>
            <a:ext cx="5485320" cy="3085200"/>
          </a:xfrm>
          <a:prstGeom prst="rect">
            <a:avLst/>
          </a:prstGeom>
        </p:spPr>
      </p:sp>
      <p:sp>
        <p:nvSpPr>
          <p:cNvPr id="119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How to calculate p-values - YouTube</a:t>
            </a:r>
            <a:endParaRPr b="0" lang="en-US" sz="2000" spc="-1" strike="noStrike">
              <a:latin typeface="Arial"/>
            </a:endParaRPr>
          </a:p>
          <a:p>
            <a:pPr marL="216000" indent="-215280">
              <a:lnSpc>
                <a:spcPct val="100000"/>
              </a:lnSpc>
              <a:tabLst>
                <a:tab algn="l" pos="0"/>
              </a:tabLst>
            </a:pPr>
            <a:r>
              <a:rPr b="0" lang="en-US" sz="2000" spc="-1" strike="noStrike">
                <a:latin typeface="Arial"/>
              </a:rPr>
              <a:t>https://www.youtube.com/watch?v=JQc3yx0-Q9E</a:t>
            </a:r>
            <a:endParaRPr b="0" lang="en-US" sz="2000" spc="-1" strike="noStrike">
              <a:latin typeface="Arial"/>
            </a:endParaRPr>
          </a:p>
        </p:txBody>
      </p:sp>
      <p:sp>
        <p:nvSpPr>
          <p:cNvPr id="119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81A79B2-B00B-423D-A1FE-5344E246E6A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7" name="PlaceHolder 1"/>
          <p:cNvSpPr>
            <a:spLocks noGrp="1"/>
          </p:cNvSpPr>
          <p:nvPr>
            <p:ph type="sldImg"/>
          </p:nvPr>
        </p:nvSpPr>
        <p:spPr>
          <a:xfrm>
            <a:off x="685800" y="1143000"/>
            <a:ext cx="5485320" cy="3085200"/>
          </a:xfrm>
          <a:prstGeom prst="rect">
            <a:avLst/>
          </a:prstGeom>
        </p:spPr>
      </p:sp>
      <p:sp>
        <p:nvSpPr>
          <p:cNvPr id="119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Imp conclusion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Simulate the values of your statistic that are possible from the null.</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Calculate the value of the statistic you actually obtained in your data.</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Compare your statistic to the values from the null.</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Calculate the proportion of null values that are considered </a:t>
            </a:r>
            <a:r>
              <a:rPr b="1" lang="en-US" sz="1200" spc="-1" strike="noStrike">
                <a:solidFill>
                  <a:srgbClr val="000000"/>
                </a:solidFill>
                <a:latin typeface="+mn-lt"/>
                <a:ea typeface="+mn-ea"/>
              </a:rPr>
              <a:t>extreme</a:t>
            </a:r>
            <a:r>
              <a:rPr b="0" lang="en-US" sz="1200" spc="-1" strike="noStrike">
                <a:solidFill>
                  <a:srgbClr val="000000"/>
                </a:solidFill>
                <a:latin typeface="+mn-lt"/>
                <a:ea typeface="+mn-ea"/>
              </a:rPr>
              <a:t> based on your alternative.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19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391CF5F-9627-4E1A-87A5-0C6E8BABA2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PlaceHolder 1"/>
          <p:cNvSpPr>
            <a:spLocks noGrp="1"/>
          </p:cNvSpPr>
          <p:nvPr>
            <p:ph type="sldImg"/>
          </p:nvPr>
        </p:nvSpPr>
        <p:spPr>
          <a:xfrm>
            <a:off x="685800" y="1143000"/>
            <a:ext cx="5485320" cy="3085200"/>
          </a:xfrm>
          <a:prstGeom prst="rect">
            <a:avLst/>
          </a:prstGeom>
        </p:spPr>
      </p:sp>
      <p:sp>
        <p:nvSpPr>
          <p:cNvPr id="120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Why did we get the high in this way? </a:t>
            </a:r>
            <a:endParaRPr b="0" lang="en-US" sz="2000" spc="-1" strike="noStrike">
              <a:latin typeface="Arial"/>
            </a:endParaRPr>
          </a:p>
        </p:txBody>
      </p:sp>
      <p:sp>
        <p:nvSpPr>
          <p:cNvPr id="120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EFF3436-9D46-4E13-809F-13975717635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PlaceHolder 1"/>
          <p:cNvSpPr>
            <a:spLocks noGrp="1"/>
          </p:cNvSpPr>
          <p:nvPr>
            <p:ph type="sldImg"/>
          </p:nvPr>
        </p:nvSpPr>
        <p:spPr>
          <a:xfrm>
            <a:off x="685800" y="1143000"/>
            <a:ext cx="5485320" cy="3085200"/>
          </a:xfrm>
          <a:prstGeom prst="rect">
            <a:avLst/>
          </a:prstGeom>
        </p:spPr>
      </p:sp>
      <p:sp>
        <p:nvSpPr>
          <p:cNvPr id="120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p-hacking, or cheating on a p-value | Freakonometrics</a:t>
            </a:r>
            <a:endParaRPr b="0" lang="en-US" sz="2000" spc="-1" strike="noStrike">
              <a:latin typeface="Arial"/>
            </a:endParaRPr>
          </a:p>
          <a:p>
            <a:pPr marL="216000" indent="-215280">
              <a:lnSpc>
                <a:spcPct val="100000"/>
              </a:lnSpc>
              <a:tabLst>
                <a:tab algn="l" pos="0"/>
              </a:tabLst>
            </a:pPr>
            <a:r>
              <a:rPr b="0" lang="en-US" sz="2000" spc="-1" strike="noStrike">
                <a:latin typeface="Arial"/>
              </a:rPr>
              <a:t>https://freakonometrics.hypotheses.org/19817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20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851B313-8D26-4ABE-ACE8-E1F4912BC54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PlaceHolder 1"/>
          <p:cNvSpPr>
            <a:spLocks noGrp="1"/>
          </p:cNvSpPr>
          <p:nvPr>
            <p:ph type="sldImg"/>
          </p:nvPr>
        </p:nvSpPr>
        <p:spPr>
          <a:xfrm>
            <a:off x="685800" y="1143000"/>
            <a:ext cx="5485320" cy="3085200"/>
          </a:xfrm>
          <a:prstGeom prst="rect">
            <a:avLst/>
          </a:prstGeom>
        </p:spPr>
      </p:sp>
      <p:sp>
        <p:nvSpPr>
          <p:cNvPr id="120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Some samples included more than once</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Others weren’t included </a:t>
            </a:r>
            <a:endParaRPr b="0" lang="en-US" sz="2000" spc="-1" strike="noStrike">
              <a:latin typeface="Arial"/>
            </a:endParaRPr>
          </a:p>
        </p:txBody>
      </p:sp>
      <p:sp>
        <p:nvSpPr>
          <p:cNvPr id="120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DF9D7E4-7616-422C-9425-DDC89585012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PlaceHolder 1"/>
          <p:cNvSpPr>
            <a:spLocks noGrp="1"/>
          </p:cNvSpPr>
          <p:nvPr>
            <p:ph type="sldImg"/>
          </p:nvPr>
        </p:nvSpPr>
        <p:spPr>
          <a:xfrm>
            <a:off x="685800" y="1143000"/>
            <a:ext cx="5485320" cy="3085200"/>
          </a:xfrm>
          <a:prstGeom prst="rect">
            <a:avLst/>
          </a:prstGeom>
        </p:spPr>
      </p:sp>
      <p:sp>
        <p:nvSpPr>
          <p:cNvPr id="121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Same but covers 99% of the means </a:t>
            </a:r>
            <a:endParaRPr b="0" lang="en-US" sz="2000" spc="-1" strike="noStrike">
              <a:latin typeface="Arial"/>
            </a:endParaRPr>
          </a:p>
        </p:txBody>
      </p:sp>
      <p:sp>
        <p:nvSpPr>
          <p:cNvPr id="121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B611ADE-4444-47C6-B27B-8784F3CB78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PlaceHolder 1"/>
          <p:cNvSpPr>
            <a:spLocks noGrp="1"/>
          </p:cNvSpPr>
          <p:nvPr>
            <p:ph type="sldImg"/>
          </p:nvPr>
        </p:nvSpPr>
        <p:spPr>
          <a:xfrm>
            <a:off x="685800" y="1143000"/>
            <a:ext cx="5485320" cy="3085200"/>
          </a:xfrm>
          <a:prstGeom prst="rect">
            <a:avLst/>
          </a:prstGeom>
        </p:spPr>
      </p:sp>
      <p:sp>
        <p:nvSpPr>
          <p:cNvPr id="121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StatQuest: Confidence Intervals - YouTube</a:t>
            </a:r>
            <a:endParaRPr b="0" lang="en-US" sz="2000" spc="-1" strike="noStrike">
              <a:latin typeface="Arial"/>
            </a:endParaRPr>
          </a:p>
          <a:p>
            <a:pPr marL="216000" indent="-215280">
              <a:lnSpc>
                <a:spcPct val="100000"/>
              </a:lnSpc>
              <a:tabLst>
                <a:tab algn="l" pos="0"/>
              </a:tabLst>
            </a:pPr>
            <a:r>
              <a:rPr b="0" lang="en-US" sz="2000" spc="-1" strike="noStrike">
                <a:latin typeface="Arial"/>
              </a:rPr>
              <a:t>https://www.youtube.com/watch?v=TqOeMYtOc1w</a:t>
            </a:r>
            <a:endParaRPr b="0" lang="en-US" sz="2000" spc="-1" strike="noStrike">
              <a:latin typeface="Arial"/>
            </a:endParaRPr>
          </a:p>
        </p:txBody>
      </p:sp>
      <p:sp>
        <p:nvSpPr>
          <p:cNvPr id="121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0164777-1E8D-4DFA-A6CE-78E88E7E043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PlaceHolder 1"/>
          <p:cNvSpPr>
            <a:spLocks noGrp="1"/>
          </p:cNvSpPr>
          <p:nvPr>
            <p:ph type="sldImg"/>
          </p:nvPr>
        </p:nvSpPr>
        <p:spPr>
          <a:xfrm>
            <a:off x="685800" y="1143000"/>
            <a:ext cx="5485320" cy="3085200"/>
          </a:xfrm>
          <a:prstGeom prst="rect">
            <a:avLst/>
          </a:prstGeom>
        </p:spPr>
      </p:sp>
      <p:sp>
        <p:nvSpPr>
          <p:cNvPr id="102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Search for aliens on a planet</a:t>
            </a:r>
            <a:br/>
            <a:br/>
            <a:r>
              <a:rPr b="0" lang="en-US" sz="2000" spc="-1" strike="noStrike">
                <a:latin typeface="Arial"/>
              </a:rPr>
              <a:t>ur manager is waiting for a report that has only this.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Yes or no </a:t>
            </a:r>
            <a:endParaRPr b="0" lang="en-US" sz="2000" spc="-1" strike="noStrike">
              <a:latin typeface="Arial"/>
            </a:endParaRPr>
          </a:p>
        </p:txBody>
      </p:sp>
      <p:sp>
        <p:nvSpPr>
          <p:cNvPr id="102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425FF2D-2001-4A14-9675-DF06832B896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PlaceHolder 1"/>
          <p:cNvSpPr>
            <a:spLocks noGrp="1"/>
          </p:cNvSpPr>
          <p:nvPr>
            <p:ph type="sldImg"/>
          </p:nvPr>
        </p:nvSpPr>
        <p:spPr>
          <a:xfrm>
            <a:off x="685800" y="1143000"/>
            <a:ext cx="5485320" cy="3085200"/>
          </a:xfrm>
          <a:prstGeom prst="rect">
            <a:avLst/>
          </a:prstGeom>
        </p:spPr>
      </p:sp>
      <p:sp>
        <p:nvSpPr>
          <p:cNvPr id="121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121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43083E7-141D-44B6-ADBE-B41BC3DAAE0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PlaceHolder 1"/>
          <p:cNvSpPr>
            <a:spLocks noGrp="1"/>
          </p:cNvSpPr>
          <p:nvPr>
            <p:ph type="sldImg"/>
          </p:nvPr>
        </p:nvSpPr>
        <p:spPr>
          <a:xfrm>
            <a:off x="685800" y="1143000"/>
            <a:ext cx="5485320" cy="3085200"/>
          </a:xfrm>
          <a:prstGeom prst="rect">
            <a:avLst/>
          </a:prstGeom>
        </p:spPr>
      </p:sp>
      <p:sp>
        <p:nvSpPr>
          <p:cNvPr id="121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122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3D96B71-C5E0-475D-9421-A52220DB604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PlaceHolder 1"/>
          <p:cNvSpPr>
            <a:spLocks noGrp="1"/>
          </p:cNvSpPr>
          <p:nvPr>
            <p:ph type="sldImg"/>
          </p:nvPr>
        </p:nvSpPr>
        <p:spPr>
          <a:xfrm>
            <a:off x="685800" y="1143000"/>
            <a:ext cx="5485320" cy="3085200"/>
          </a:xfrm>
          <a:prstGeom prst="rect">
            <a:avLst/>
          </a:prstGeom>
        </p:spPr>
      </p:sp>
      <p:sp>
        <p:nvSpPr>
          <p:cNvPr id="1222"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22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E45388A-0DF1-4B58-BEA7-79BE2167CF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PlaceHolder 1"/>
          <p:cNvSpPr>
            <a:spLocks noGrp="1"/>
          </p:cNvSpPr>
          <p:nvPr>
            <p:ph type="sldImg"/>
          </p:nvPr>
        </p:nvSpPr>
        <p:spPr>
          <a:xfrm>
            <a:off x="685800" y="1143000"/>
            <a:ext cx="5485320" cy="3085200"/>
          </a:xfrm>
          <a:prstGeom prst="rect">
            <a:avLst/>
          </a:prstGeom>
        </p:spPr>
      </p:sp>
      <p:sp>
        <p:nvSpPr>
          <p:cNvPr id="1225"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22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6D168F-5C3D-477D-B165-407CBDE8D7D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PlaceHolder 1"/>
          <p:cNvSpPr>
            <a:spLocks noGrp="1"/>
          </p:cNvSpPr>
          <p:nvPr>
            <p:ph type="sldImg"/>
          </p:nvPr>
        </p:nvSpPr>
        <p:spPr>
          <a:xfrm>
            <a:off x="685800" y="1143000"/>
            <a:ext cx="5485320" cy="3085200"/>
          </a:xfrm>
          <a:prstGeom prst="rect">
            <a:avLst/>
          </a:prstGeom>
        </p:spPr>
      </p:sp>
      <p:sp>
        <p:nvSpPr>
          <p:cNvPr id="122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Confidence interval or p-value?: part 4 of a series on evaluation of scientific publications - PubMed</a:t>
            </a:r>
            <a:endParaRPr b="0" lang="en-US" sz="2000" spc="-1" strike="noStrike">
              <a:latin typeface="Arial"/>
            </a:endParaRPr>
          </a:p>
          <a:p>
            <a:pPr marL="216000" indent="-215280">
              <a:lnSpc>
                <a:spcPct val="100000"/>
              </a:lnSpc>
              <a:tabLst>
                <a:tab algn="l" pos="0"/>
              </a:tabLst>
            </a:pPr>
            <a:r>
              <a:rPr b="0" lang="en-US" sz="2000" spc="-1" strike="noStrike">
                <a:latin typeface="Arial"/>
              </a:rPr>
              <a:t>https://pubmed.ncbi.nlm.nih.gov/19547734/ </a:t>
            </a:r>
            <a:endParaRPr b="0" lang="en-US" sz="2000" spc="-1" strike="noStrike">
              <a:latin typeface="Arial"/>
            </a:endParaRPr>
          </a:p>
        </p:txBody>
      </p:sp>
      <p:sp>
        <p:nvSpPr>
          <p:cNvPr id="122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362F4A8-8172-4CF6-846D-297E270CC6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PlaceHolder 1"/>
          <p:cNvSpPr>
            <a:spLocks noGrp="1"/>
          </p:cNvSpPr>
          <p:nvPr>
            <p:ph type="sldImg"/>
          </p:nvPr>
        </p:nvSpPr>
        <p:spPr>
          <a:xfrm>
            <a:off x="685800" y="1143000"/>
            <a:ext cx="5485320" cy="3085200"/>
          </a:xfrm>
          <a:prstGeom prst="rect">
            <a:avLst/>
          </a:prstGeom>
        </p:spPr>
      </p:sp>
      <p:sp>
        <p:nvSpPr>
          <p:cNvPr id="123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There is no single method. </a:t>
            </a:r>
            <a:endParaRPr b="0" lang="en-US" sz="2000" spc="-1" strike="noStrike">
              <a:latin typeface="Arial"/>
            </a:endParaRPr>
          </a:p>
          <a:p>
            <a:pPr marL="216000" indent="-215280">
              <a:lnSpc>
                <a:spcPct val="100000"/>
              </a:lnSpc>
              <a:tabLst>
                <a:tab algn="l" pos="0"/>
              </a:tabLst>
            </a:pPr>
            <a:r>
              <a:rPr b="0" lang="en-US" sz="2000" spc="-1" strike="noStrike">
                <a:latin typeface="Arial"/>
              </a:rPr>
              <a:t>No method would say no. It just spits out answers. Thus, decisions are taken </a:t>
            </a:r>
            <a:endParaRPr b="0" lang="en-US" sz="2000" spc="-1" strike="noStrike">
              <a:latin typeface="Arial"/>
            </a:endParaRPr>
          </a:p>
          <a:p>
            <a:pPr marL="216000" indent="-215280">
              <a:lnSpc>
                <a:spcPct val="100000"/>
              </a:lnSpc>
              <a:tabLst>
                <a:tab algn="l" pos="0"/>
              </a:tabLst>
            </a:pPr>
            <a:r>
              <a:rPr b="0" lang="en-US" sz="2000" spc="-1" strike="noStrike">
                <a:latin typeface="Arial"/>
              </a:rPr>
              <a:t>What’s the worst and what’s the best?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23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65D8AE-F793-4ADE-989C-91E5FF0B101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PlaceHolder 1"/>
          <p:cNvSpPr>
            <a:spLocks noGrp="1"/>
          </p:cNvSpPr>
          <p:nvPr>
            <p:ph type="sldImg"/>
          </p:nvPr>
        </p:nvSpPr>
        <p:spPr>
          <a:xfrm>
            <a:off x="685800" y="1143000"/>
            <a:ext cx="5485320" cy="3085200"/>
          </a:xfrm>
          <a:prstGeom prst="rect">
            <a:avLst/>
          </a:prstGeom>
        </p:spPr>
      </p:sp>
      <p:sp>
        <p:nvSpPr>
          <p:cNvPr id="102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Oxygen almost finised</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U won’t be able to discover the whole planet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Uncertainty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What if I didn’t find info, shall I answer with yes or no?</a:t>
            </a:r>
            <a:endParaRPr b="0" lang="en-US" sz="2000" spc="-1" strike="noStrike">
              <a:latin typeface="Arial"/>
            </a:endParaRPr>
          </a:p>
        </p:txBody>
      </p:sp>
      <p:sp>
        <p:nvSpPr>
          <p:cNvPr id="102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EA744AF-5C4B-4884-93BB-F5B75427316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PlaceHolder 1"/>
          <p:cNvSpPr>
            <a:spLocks noGrp="1"/>
          </p:cNvSpPr>
          <p:nvPr>
            <p:ph type="sldImg"/>
          </p:nvPr>
        </p:nvSpPr>
        <p:spPr>
          <a:xfrm>
            <a:off x="685800" y="1143000"/>
            <a:ext cx="5485320" cy="3085200"/>
          </a:xfrm>
          <a:prstGeom prst="rect">
            <a:avLst/>
          </a:prstGeom>
        </p:spPr>
      </p:sp>
      <p:sp>
        <p:nvSpPr>
          <p:cNvPr id="123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528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p:txBody>
      </p:sp>
      <p:sp>
        <p:nvSpPr>
          <p:cNvPr id="123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3E351E6-F240-4128-944F-5AA1451445D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PlaceHolder 1"/>
          <p:cNvSpPr>
            <a:spLocks noGrp="1"/>
          </p:cNvSpPr>
          <p:nvPr>
            <p:ph type="sldImg"/>
          </p:nvPr>
        </p:nvSpPr>
        <p:spPr>
          <a:xfrm>
            <a:off x="685800" y="1143000"/>
            <a:ext cx="5485320" cy="3085200"/>
          </a:xfrm>
          <a:prstGeom prst="rect">
            <a:avLst/>
          </a:prstGeom>
        </p:spPr>
      </p:sp>
      <p:sp>
        <p:nvSpPr>
          <p:cNvPr id="123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Look at mean and median for both males and female </a:t>
            </a:r>
            <a:endParaRPr b="0" lang="en-US" sz="2000" spc="-1" strike="noStrike">
              <a:latin typeface="Arial"/>
            </a:endParaRPr>
          </a:p>
          <a:p>
            <a:pPr marL="216000" indent="-215280">
              <a:lnSpc>
                <a:spcPct val="100000"/>
              </a:lnSpc>
              <a:tabLst>
                <a:tab algn="l" pos="0"/>
              </a:tabLst>
            </a:pPr>
            <a:r>
              <a:rPr b="0" lang="en-US" sz="2000" spc="-1" strike="noStrike">
                <a:latin typeface="Arial"/>
              </a:rPr>
              <a:t>Look how females are right skewed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GraphPad Prism 9 Statistics Guide - The Mann-Whitney test doesn't really compare medians</a:t>
            </a:r>
            <a:endParaRPr b="0" lang="en-US" sz="2000" spc="-1" strike="noStrike">
              <a:latin typeface="Arial"/>
            </a:endParaRPr>
          </a:p>
          <a:p>
            <a:pPr marL="216000" indent="-215280">
              <a:lnSpc>
                <a:spcPct val="100000"/>
              </a:lnSpc>
              <a:tabLst>
                <a:tab algn="l" pos="0"/>
              </a:tabLst>
            </a:pPr>
            <a:r>
              <a:rPr b="0" lang="en-US" sz="2000" spc="-1" strike="noStrike">
                <a:latin typeface="Arial"/>
              </a:rPr>
              <a:t>https://www.graphpad.com/guides/prism/latest/statistics/stat_nonparametric_tests_dont_compa.htm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23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F5FB492-4A02-4BFD-A632-7B54DFA651E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PlaceHolder 1"/>
          <p:cNvSpPr>
            <a:spLocks noGrp="1"/>
          </p:cNvSpPr>
          <p:nvPr>
            <p:ph type="sldImg"/>
          </p:nvPr>
        </p:nvSpPr>
        <p:spPr>
          <a:xfrm>
            <a:off x="685800" y="1143000"/>
            <a:ext cx="5485320" cy="3085200"/>
          </a:xfrm>
          <a:prstGeom prst="rect">
            <a:avLst/>
          </a:prstGeom>
        </p:spPr>
      </p:sp>
      <p:sp>
        <p:nvSpPr>
          <p:cNvPr id="124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528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p:txBody>
      </p:sp>
      <p:sp>
        <p:nvSpPr>
          <p:cNvPr id="124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07A20BC-395E-4E69-9BD4-B1A9F8B22B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2" name="PlaceHolder 1"/>
          <p:cNvSpPr>
            <a:spLocks noGrp="1"/>
          </p:cNvSpPr>
          <p:nvPr>
            <p:ph type="sldImg"/>
          </p:nvPr>
        </p:nvSpPr>
        <p:spPr>
          <a:xfrm>
            <a:off x="685800" y="1143000"/>
            <a:ext cx="5485320" cy="3085200"/>
          </a:xfrm>
          <a:prstGeom prst="rect">
            <a:avLst/>
          </a:prstGeom>
        </p:spPr>
      </p:sp>
      <p:sp>
        <p:nvSpPr>
          <p:cNvPr id="124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Law of large numbers: the larger the sample size, the closest ur sample statistics to the population parameter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states that </a:t>
            </a:r>
            <a:r>
              <a:rPr b="1" lang="en-US" sz="1200" spc="-1" strike="noStrike">
                <a:solidFill>
                  <a:srgbClr val="000000"/>
                </a:solidFill>
                <a:latin typeface="+mn-lt"/>
                <a:ea typeface="+mn-ea"/>
              </a:rPr>
              <a:t>with a large enough sample size the sampling distribution of the mean will be normally distributed</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actually applies for these well known statistics:</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Sample means (\bar{x}</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Sample proportions (p</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Difference in sample means (\bar{x}_1 - \bar{x}_2</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¯2​)</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Difference in sample proportions (p_1 - p_2</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2​)</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And it applies for additional statistics, </a:t>
            </a:r>
            <a:r>
              <a:rPr b="1" lang="en-US" sz="1200" spc="-1" strike="noStrike">
                <a:solidFill>
                  <a:srgbClr val="000000"/>
                </a:solidFill>
                <a:latin typeface="+mn-lt"/>
                <a:ea typeface="+mn-ea"/>
              </a:rPr>
              <a:t>but it doesn't apply for all statistics!</a:t>
            </a:r>
            <a:r>
              <a:rPr b="0" lang="en-US" sz="1200" spc="-1" strike="noStrike">
                <a:solidFill>
                  <a:srgbClr val="000000"/>
                </a:solidFill>
                <a:latin typeface="+mn-lt"/>
                <a:ea typeface="+mn-ea"/>
              </a:rPr>
              <a:t> . You will see more on this towards the end of this lesson.</a:t>
            </a: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124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C3BA5E-CF0B-4709-BA40-0D340DAE0B6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PlaceHolder 1"/>
          <p:cNvSpPr>
            <a:spLocks noGrp="1"/>
          </p:cNvSpPr>
          <p:nvPr>
            <p:ph type="sldImg"/>
          </p:nvPr>
        </p:nvSpPr>
        <p:spPr>
          <a:xfrm>
            <a:off x="685800" y="1143000"/>
            <a:ext cx="5485320" cy="3085200"/>
          </a:xfrm>
          <a:prstGeom prst="rect">
            <a:avLst/>
          </a:prstGeom>
        </p:spPr>
      </p:sp>
      <p:sp>
        <p:nvSpPr>
          <p:cNvPr id="124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Law of large numbers: the larger the sample size, the closest ur sample statistics to the population parameter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states that </a:t>
            </a:r>
            <a:r>
              <a:rPr b="1" lang="en-US" sz="1200" spc="-1" strike="noStrike">
                <a:solidFill>
                  <a:srgbClr val="000000"/>
                </a:solidFill>
                <a:latin typeface="+mn-lt"/>
                <a:ea typeface="+mn-ea"/>
              </a:rPr>
              <a:t>with a large enough sample size the sampling distribution of the mean will be normally distributed</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actually applies for these well known statistics:</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Sample means (\bar{x}</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Sample proportions (p</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Difference in sample means (\bar{x}_1 - \bar{x}_2</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¯2​)</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Difference in sample proportions (p_1 - p_2</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2​)</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And it applies for additional statistics, </a:t>
            </a:r>
            <a:r>
              <a:rPr b="1" lang="en-US" sz="1200" spc="-1" strike="noStrike">
                <a:solidFill>
                  <a:srgbClr val="000000"/>
                </a:solidFill>
                <a:latin typeface="+mn-lt"/>
                <a:ea typeface="+mn-ea"/>
              </a:rPr>
              <a:t>but it doesn't apply for all statistics!</a:t>
            </a:r>
            <a:r>
              <a:rPr b="0" lang="en-US" sz="1200" spc="-1" strike="noStrike">
                <a:solidFill>
                  <a:srgbClr val="000000"/>
                </a:solidFill>
                <a:latin typeface="+mn-lt"/>
                <a:ea typeface="+mn-ea"/>
              </a:rPr>
              <a:t> . You will see more on this towards the end of this lesson.</a:t>
            </a: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124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6756DDB-A861-4760-83E9-D3CA62C4C87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PlaceHolder 1"/>
          <p:cNvSpPr>
            <a:spLocks noGrp="1"/>
          </p:cNvSpPr>
          <p:nvPr>
            <p:ph type="sldImg"/>
          </p:nvPr>
        </p:nvSpPr>
        <p:spPr>
          <a:xfrm>
            <a:off x="685800" y="1143000"/>
            <a:ext cx="5485320" cy="3085200"/>
          </a:xfrm>
          <a:prstGeom prst="rect">
            <a:avLst/>
          </a:prstGeom>
        </p:spPr>
      </p:sp>
      <p:sp>
        <p:nvSpPr>
          <p:cNvPr id="124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which_test_flowchart.png (6131×2669)</a:t>
            </a:r>
            <a:endParaRPr b="0" lang="en-US" sz="2000" spc="-1" strike="noStrike">
              <a:latin typeface="Arial"/>
            </a:endParaRPr>
          </a:p>
          <a:p>
            <a:pPr marL="216000" indent="-215280">
              <a:lnSpc>
                <a:spcPct val="100000"/>
              </a:lnSpc>
              <a:tabLst>
                <a:tab algn="l" pos="0"/>
              </a:tabLst>
            </a:pPr>
            <a:r>
              <a:rPr b="0" lang="en-US" sz="2000" spc="-1" strike="noStrike">
                <a:latin typeface="Arial"/>
              </a:rPr>
              <a:t>https://onishlab.colostate.edu/wp-content/uploads/2019/07/which_test_flowchart.png </a:t>
            </a:r>
            <a:endParaRPr b="0" lang="en-US" sz="2000" spc="-1" strike="noStrike">
              <a:latin typeface="Arial"/>
            </a:endParaRPr>
          </a:p>
        </p:txBody>
      </p:sp>
      <p:sp>
        <p:nvSpPr>
          <p:cNvPr id="125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B5ACC32-C490-45B3-A7CB-27083288DE3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PlaceHolder 1"/>
          <p:cNvSpPr>
            <a:spLocks noGrp="1"/>
          </p:cNvSpPr>
          <p:nvPr>
            <p:ph type="sldImg"/>
          </p:nvPr>
        </p:nvSpPr>
        <p:spPr>
          <a:xfrm>
            <a:off x="685800" y="1143000"/>
            <a:ext cx="5485320" cy="3085200"/>
          </a:xfrm>
          <a:prstGeom prst="rect">
            <a:avLst/>
          </a:prstGeom>
        </p:spPr>
      </p:sp>
      <p:sp>
        <p:nvSpPr>
          <p:cNvPr id="125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Sample variances are actually known to follow a different type of mathematical distribution known as a chi-squared distribution. Which is a more right-skewed distribution than a normal.</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125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5753843-B519-497E-94A8-FF509A6BE2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PlaceHolder 1"/>
          <p:cNvSpPr>
            <a:spLocks noGrp="1"/>
          </p:cNvSpPr>
          <p:nvPr>
            <p:ph type="sldImg"/>
          </p:nvPr>
        </p:nvSpPr>
        <p:spPr>
          <a:xfrm>
            <a:off x="685800" y="1143000"/>
            <a:ext cx="5485320" cy="3085200"/>
          </a:xfrm>
          <a:prstGeom prst="rect">
            <a:avLst/>
          </a:prstGeom>
        </p:spPr>
      </p:sp>
      <p:sp>
        <p:nvSpPr>
          <p:cNvPr id="125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In the next concepts, you will see that the with large sample sizes the sampling distribution of certain statistics will never become normally distributed. So how do we know which statistics will follow normal distributions, and which will not?</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So, you might be wondering already why is 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such a big deal? In our new age of computers, it probably isn't as big of a deal, but more on this coming up soon!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Instead of relying on CLT, we can use bootstrapping </a:t>
            </a:r>
            <a:endParaRPr b="0" lang="en-US" sz="2000" spc="-1" strike="noStrike">
              <a:latin typeface="Arial"/>
            </a:endParaRPr>
          </a:p>
        </p:txBody>
      </p:sp>
      <p:sp>
        <p:nvSpPr>
          <p:cNvPr id="125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B45D924-19DA-4F34-A66A-B9E6E6EA77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PlaceHolder 1"/>
          <p:cNvSpPr>
            <a:spLocks noGrp="1"/>
          </p:cNvSpPr>
          <p:nvPr>
            <p:ph type="sldImg"/>
          </p:nvPr>
        </p:nvSpPr>
        <p:spPr>
          <a:xfrm>
            <a:off x="685800" y="1143000"/>
            <a:ext cx="5485320" cy="3085200"/>
          </a:xfrm>
          <a:prstGeom prst="rect">
            <a:avLst/>
          </a:prstGeom>
        </p:spPr>
      </p:sp>
      <p:sp>
        <p:nvSpPr>
          <p:cNvPr id="103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U can choose any.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In fact it is an MBA question that has to deal with decision maker not with numbers </a:t>
            </a:r>
            <a:endParaRPr b="0" lang="en-US" sz="2000" spc="-1" strike="noStrike">
              <a:latin typeface="Arial"/>
            </a:endParaRPr>
          </a:p>
          <a:p>
            <a:pPr marL="216000" indent="-215280">
              <a:lnSpc>
                <a:spcPct val="100000"/>
              </a:lnSpc>
              <a:tabLst>
                <a:tab algn="l" pos="0"/>
              </a:tabLst>
            </a:pPr>
            <a:r>
              <a:rPr b="0" lang="en-US" sz="2000" spc="-1" strike="noStrike">
                <a:latin typeface="Arial"/>
              </a:rPr>
              <a:t>It is a decision taken while relaxing on a coach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03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7998EC1-AB9F-4AA7-A51E-825D6799E3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PlaceHolder 1"/>
          <p:cNvSpPr>
            <a:spLocks noGrp="1"/>
          </p:cNvSpPr>
          <p:nvPr>
            <p:ph type="sldImg"/>
          </p:nvPr>
        </p:nvSpPr>
        <p:spPr>
          <a:xfrm>
            <a:off x="685800" y="1143000"/>
            <a:ext cx="5485320" cy="3085200"/>
          </a:xfrm>
          <a:prstGeom prst="rect">
            <a:avLst/>
          </a:prstGeom>
        </p:spPr>
      </p:sp>
      <p:sp>
        <p:nvSpPr>
          <p:cNvPr id="125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Second, we found out some interesting ideas about sampling distributions that will be iterated later in this lesson as well. We found that for proportions (and also means, as proportions are just the mean of 1 and 0 values), the following characteristics hold.</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sampling distribution is centered on the original parameter value.</a:t>
            </a:r>
            <a:br/>
            <a:b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sampling distribution decreases its variance depending on the sample size used. Specifically, the variance of the sampling distribution is equal to the variance of the original data divided by the sample size used. This is always true for the variance of a sample mean!</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In notation, we say if we have a random variable, \bold{X}</a:t>
            </a:r>
            <a:r>
              <a:rPr b="1" lang="en-US" sz="1200" spc="-1" strike="noStrike">
                <a:solidFill>
                  <a:srgbClr val="000000"/>
                </a:solidFill>
                <a:latin typeface="+mn-lt"/>
                <a:ea typeface="+mn-ea"/>
              </a:rPr>
              <a:t>X</a:t>
            </a:r>
            <a:r>
              <a:rPr b="0" lang="en-US" sz="1200" spc="-1" strike="noStrike">
                <a:solidFill>
                  <a:srgbClr val="000000"/>
                </a:solidFill>
                <a:latin typeface="+mn-lt"/>
                <a:ea typeface="+mn-ea"/>
              </a:rPr>
              <a:t>, with variance of \bold{\sigma^2}</a:t>
            </a:r>
            <a:r>
              <a:rPr b="0" i="1" lang="en-US" sz="1200" spc="-1" strike="noStrike">
                <a:solidFill>
                  <a:srgbClr val="000000"/>
                </a:solidFill>
                <a:latin typeface="+mn-lt"/>
                <a:ea typeface="+mn-ea"/>
              </a:rPr>
              <a:t>σ</a:t>
            </a:r>
            <a:r>
              <a:rPr b="1" lang="en-US" sz="1200" spc="-1" strike="noStrike">
                <a:solidFill>
                  <a:srgbClr val="000000"/>
                </a:solidFill>
                <a:latin typeface="+mn-lt"/>
                <a:ea typeface="+mn-ea"/>
              </a:rPr>
              <a:t>2</a:t>
            </a:r>
            <a:r>
              <a:rPr b="0" lang="en-US" sz="1200" spc="-1" strike="noStrike">
                <a:solidFill>
                  <a:srgbClr val="000000"/>
                </a:solidFill>
                <a:latin typeface="+mn-lt"/>
                <a:ea typeface="+mn-ea"/>
              </a:rPr>
              <a:t>, then the distribution of \bold{\bar{X}}</a:t>
            </a:r>
            <a:r>
              <a:rPr b="1" lang="en-US" sz="1200" spc="-1" strike="noStrike">
                <a:solidFill>
                  <a:srgbClr val="000000"/>
                </a:solidFill>
                <a:latin typeface="+mn-lt"/>
                <a:ea typeface="+mn-ea"/>
              </a:rPr>
              <a:t>X</a:t>
            </a:r>
            <a:r>
              <a:rPr b="0" lang="en-US" sz="1200" spc="-1" strike="noStrike">
                <a:solidFill>
                  <a:srgbClr val="000000"/>
                </a:solidFill>
                <a:latin typeface="+mn-lt"/>
                <a:ea typeface="+mn-ea"/>
              </a:rPr>
              <a:t>¯ (the sampling distribution of the sample mean) has a variance of \bold{\frac{\sigma^2}{n}}</a:t>
            </a:r>
            <a:r>
              <a:rPr b="1" lang="en-US" sz="1200" spc="-1" strike="noStrike">
                <a:solidFill>
                  <a:srgbClr val="000000"/>
                </a:solidFill>
                <a:latin typeface="+mn-lt"/>
                <a:ea typeface="+mn-ea"/>
              </a:rPr>
              <a:t>n</a:t>
            </a:r>
            <a:r>
              <a:rPr b="0" i="1" lang="en-US" sz="1200" spc="-1" strike="noStrike">
                <a:solidFill>
                  <a:srgbClr val="000000"/>
                </a:solidFill>
                <a:latin typeface="+mn-lt"/>
                <a:ea typeface="+mn-ea"/>
              </a:rPr>
              <a:t>σ</a:t>
            </a:r>
            <a:r>
              <a:rPr b="1" lang="en-US" sz="1200" spc="-1" strike="noStrike">
                <a:solidFill>
                  <a:srgbClr val="000000"/>
                </a:solidFill>
                <a:latin typeface="+mn-lt"/>
                <a:ea typeface="+mn-ea"/>
              </a:rPr>
              <a:t>2</a:t>
            </a:r>
            <a:r>
              <a:rPr b="0" lang="en-US" sz="1200" spc="-1" strike="noStrike">
                <a:solidFill>
                  <a:srgbClr val="000000"/>
                </a:solidFill>
                <a:latin typeface="+mn-lt"/>
                <a:ea typeface="+mn-ea"/>
              </a:rPr>
              <a:t>​</a:t>
            </a:r>
            <a:br/>
            <a:endParaRPr b="0" lang="en-US" sz="1200" spc="-1" strike="noStrike">
              <a:latin typeface="Arial"/>
            </a:endParaRPr>
          </a:p>
        </p:txBody>
      </p:sp>
      <p:sp>
        <p:nvSpPr>
          <p:cNvPr id="125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44B3211-6AD2-4A21-A104-D2422B81E3E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PlaceHolder 1"/>
          <p:cNvSpPr>
            <a:spLocks noGrp="1"/>
          </p:cNvSpPr>
          <p:nvPr>
            <p:ph type="sldImg"/>
          </p:nvPr>
        </p:nvSpPr>
        <p:spPr>
          <a:xfrm>
            <a:off x="685800" y="1143000"/>
            <a:ext cx="5485320" cy="3085200"/>
          </a:xfrm>
          <a:prstGeom prst="rect">
            <a:avLst/>
          </a:prstGeom>
        </p:spPr>
      </p:sp>
      <p:sp>
        <p:nvSpPr>
          <p:cNvPr id="126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https://classroom.udacity.com/nanodegrees/nd002-mena-nfp3/parts/4a2ab02d-3ad9-435a-bdac-ecc06b9208aa/modules/7f5081ca-b9e5-4662-babc-b2a30e4dc31a/lessons/4757541f-77eb-4df6-9ebf-9485a3383dd3/concepts/a56b02a8-f3fb-4e26-a6cb-181202b7d86b</a:t>
            </a:r>
            <a:endParaRPr b="0" lang="en-US" sz="2000" spc="-1" strike="noStrike">
              <a:latin typeface="Arial"/>
            </a:endParaRPr>
          </a:p>
        </p:txBody>
      </p:sp>
      <p:sp>
        <p:nvSpPr>
          <p:cNvPr id="126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03C9F2-EFFD-4E1A-9E3E-3F56B5BB369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PlaceHolder 1"/>
          <p:cNvSpPr>
            <a:spLocks noGrp="1"/>
          </p:cNvSpPr>
          <p:nvPr>
            <p:ph type="sldImg"/>
          </p:nvPr>
        </p:nvSpPr>
        <p:spPr>
          <a:xfrm>
            <a:off x="685800" y="1143000"/>
            <a:ext cx="5485320" cy="3085200"/>
          </a:xfrm>
          <a:prstGeom prst="rect">
            <a:avLst/>
          </a:prstGeom>
        </p:spPr>
      </p:sp>
      <p:sp>
        <p:nvSpPr>
          <p:cNvPr id="126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As you saw in this video, we commonly use Greek symbols as parameters and lowercase letters as the corresponding statistics. Sometimes in the literature, you might also see the same Greek symbols with a "hat" to represent that this is an estimate of the corresponding parameter.</a:t>
            </a:r>
            <a:endParaRPr b="0" lang="en-US" sz="1200" spc="-1" strike="noStrike">
              <a:latin typeface="Arial"/>
            </a:endParaRPr>
          </a:p>
        </p:txBody>
      </p:sp>
      <p:sp>
        <p:nvSpPr>
          <p:cNvPr id="126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48564BE-46A8-4DD9-B037-DBBFD63CB00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PlaceHolder 1"/>
          <p:cNvSpPr>
            <a:spLocks noGrp="1"/>
          </p:cNvSpPr>
          <p:nvPr>
            <p:ph type="sldImg"/>
          </p:nvPr>
        </p:nvSpPr>
        <p:spPr>
          <a:xfrm>
            <a:off x="685800" y="1143000"/>
            <a:ext cx="5485320" cy="3085200"/>
          </a:xfrm>
          <a:prstGeom prst="rect">
            <a:avLst/>
          </a:prstGeom>
        </p:spPr>
      </p:sp>
      <p:sp>
        <p:nvSpPr>
          <p:cNvPr id="126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Three of the most common ways are with the following estimation techniques:</a:t>
            </a:r>
            <a:endParaRPr b="0" lang="en-US" sz="1200" spc="-1" strike="noStrike">
              <a:latin typeface="Arial"/>
            </a:endParaRPr>
          </a:p>
          <a:p>
            <a:pPr marL="216000" indent="-215280">
              <a:lnSpc>
                <a:spcPct val="100000"/>
              </a:lnSpc>
              <a:tabLst>
                <a:tab algn="l" pos="0"/>
              </a:tabLst>
            </a:pPr>
            <a:r>
              <a:rPr b="1" lang="en-US" sz="1200" spc="-1" strike="noStrike" u="sng">
                <a:solidFill>
                  <a:srgbClr val="000000"/>
                </a:solidFill>
                <a:uFillTx/>
                <a:latin typeface="+mn-lt"/>
                <a:ea typeface="+mn-ea"/>
                <a:hlinkClick r:id="rId1"/>
              </a:rPr>
              <a:t>Maximum Likelihood Estimation</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[Method of Moments Estimation][</a:t>
            </a:r>
            <a:r>
              <a:rPr b="1" lang="en-US" sz="1200" spc="-1" strike="noStrike" u="sng">
                <a:solidFill>
                  <a:srgbClr val="000000"/>
                </a:solidFill>
                <a:uFillTx/>
                <a:latin typeface="+mn-lt"/>
                <a:ea typeface="+mn-ea"/>
                <a:hlinkClick r:id="rId2"/>
              </a:rPr>
              <a:t>https://en.wikipedia.org/wiki/Method_of_moments]</a:t>
            </a:r>
            <a:endParaRPr b="0" lang="en-US" sz="1200" spc="-1" strike="noStrike">
              <a:latin typeface="Arial"/>
            </a:endParaRPr>
          </a:p>
          <a:p>
            <a:pPr marL="216000" indent="-215280">
              <a:lnSpc>
                <a:spcPct val="100000"/>
              </a:lnSpc>
              <a:tabLst>
                <a:tab algn="l" pos="0"/>
              </a:tabLst>
            </a:pPr>
            <a:r>
              <a:rPr b="1" lang="en-US" sz="1200" spc="-1" strike="noStrike" u="sng">
                <a:solidFill>
                  <a:srgbClr val="000000"/>
                </a:solidFill>
                <a:uFillTx/>
                <a:latin typeface="+mn-lt"/>
                <a:ea typeface="+mn-ea"/>
                <a:hlinkClick r:id="rId3"/>
              </a:rPr>
              <a:t>Bayesian Estimation</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Though these are beyond the scope of what is covered in this course, these are techniques that should be well understood for Data Scientist's that may need to understand how to estimate some value that isn't as common as a mean or variance. Using one of these methods to determine a "best estimate", would be a necessity.</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26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AF1553-CB5E-4950-A038-D47045662E3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PlaceHolder 1"/>
          <p:cNvSpPr>
            <a:spLocks noGrp="1"/>
          </p:cNvSpPr>
          <p:nvPr>
            <p:ph type="sldImg"/>
          </p:nvPr>
        </p:nvSpPr>
        <p:spPr>
          <a:xfrm>
            <a:off x="685800" y="1143000"/>
            <a:ext cx="5485320" cy="3085200"/>
          </a:xfrm>
          <a:prstGeom prst="rect">
            <a:avLst/>
          </a:prstGeom>
        </p:spPr>
      </p:sp>
      <p:sp>
        <p:nvSpPr>
          <p:cNvPr id="127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bootstrap - Explaining to laypeople why bootstrapping works - Cross Validated</a:t>
            </a:r>
            <a:endParaRPr b="0" lang="en-US" sz="2000" spc="-1" strike="noStrike">
              <a:latin typeface="Arial"/>
            </a:endParaRPr>
          </a:p>
          <a:p>
            <a:pPr marL="216000" indent="-215280">
              <a:lnSpc>
                <a:spcPct val="100000"/>
              </a:lnSpc>
              <a:tabLst>
                <a:tab algn="l" pos="0"/>
              </a:tabLst>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27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D44947-BFEE-4803-B069-314728FA1A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PlaceHolder 1"/>
          <p:cNvSpPr>
            <a:spLocks noGrp="1"/>
          </p:cNvSpPr>
          <p:nvPr>
            <p:ph type="sldImg"/>
          </p:nvPr>
        </p:nvSpPr>
        <p:spPr>
          <a:xfrm>
            <a:off x="685800" y="1143000"/>
            <a:ext cx="5485320" cy="3085200"/>
          </a:xfrm>
          <a:prstGeom prst="rect">
            <a:avLst/>
          </a:prstGeom>
        </p:spPr>
      </p:sp>
      <p:sp>
        <p:nvSpPr>
          <p:cNvPr id="127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Learning the central limit theorem and bootstrapping: a hands on approach. | by MB | Analytics Vidhya | Medium</a:t>
            </a:r>
            <a:endParaRPr b="0" lang="en-US" sz="2000" spc="-1" strike="noStrike">
              <a:latin typeface="Arial"/>
            </a:endParaRPr>
          </a:p>
          <a:p>
            <a:pPr marL="216000" indent="-215280">
              <a:lnSpc>
                <a:spcPct val="100000"/>
              </a:lnSpc>
              <a:tabLst>
                <a:tab algn="l" pos="0"/>
              </a:tabLst>
            </a:pPr>
            <a:r>
              <a:rPr b="0" lang="en-US" sz="2000" spc="-1" strike="noStrike">
                <a:latin typeface="Arial"/>
              </a:rPr>
              <a:t>https://medium.com/analytics-vidhya/learning-the-central-limit-theorem-and-bootstrapping-a-hands-on-approach-78da7cad0438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intro is really nice. Then suddenly it talked about t test in a relatively bad way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27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180CB6C-D8A3-4604-BF39-EAD50AD4C40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sldImg"/>
          </p:nvPr>
        </p:nvSpPr>
        <p:spPr>
          <a:xfrm>
            <a:off x="685800" y="1143000"/>
            <a:ext cx="5485320" cy="3085200"/>
          </a:xfrm>
          <a:prstGeom prst="rect">
            <a:avLst/>
          </a:prstGeom>
        </p:spPr>
      </p:sp>
      <p:sp>
        <p:nvSpPr>
          <p:cNvPr id="127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How important is this theorem to medicine? Well, every biophysical variable we consider for a patient (vitals, labs, ECG, etc.) is defined as normal or abnormal based on this theorem.</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In general, someone is said to be afebrile if their core temperature falls within 2 standard deviations of the mean core temperature of the population. Do we know the true mean temperature of the entire human population? Of course not. So how do we know the population mean and standard deviation? Well we have to assume that means and variance of samples within the population follow a normal distribution based on the Central Limit Theorem and then we can use basic statistics to define normal. As an aside, what is normal for core temperature? 37 C right? Not exactly, read more </a:t>
            </a:r>
            <a:r>
              <a:rPr b="0" lang="en-US" sz="1200" spc="-1" strike="noStrike" u="sng">
                <a:solidFill>
                  <a:srgbClr val="000000"/>
                </a:solidFill>
                <a:uFillTx/>
                <a:latin typeface="+mn-lt"/>
                <a:ea typeface="+mn-ea"/>
                <a:hlinkClick r:id="rId1"/>
              </a:rPr>
              <a:t>here…</a:t>
            </a:r>
            <a:endParaRPr b="0" lang="en-US" sz="1200" spc="-1" strike="noStrike">
              <a:latin typeface="Arial"/>
            </a:endParaRPr>
          </a:p>
          <a:p>
            <a:pPr marL="216000" indent="-215280">
              <a:lnSpc>
                <a:spcPct val="100000"/>
              </a:lnSpc>
              <a:tabLst>
                <a:tab algn="l" pos="0"/>
              </a:tabLst>
            </a:pPr>
            <a:br/>
            <a:endParaRPr b="0" lang="en-US" sz="1200" spc="-1" strike="noStrike">
              <a:latin typeface="Arial"/>
            </a:endParaRPr>
          </a:p>
        </p:txBody>
      </p:sp>
      <p:sp>
        <p:nvSpPr>
          <p:cNvPr id="127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F890B76-491F-4DB1-90F2-813D13D98E0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sldImg"/>
          </p:nvPr>
        </p:nvSpPr>
        <p:spPr>
          <a:xfrm>
            <a:off x="685800" y="1143000"/>
            <a:ext cx="5485320" cy="3085200"/>
          </a:xfrm>
          <a:prstGeom prst="rect">
            <a:avLst/>
          </a:prstGeom>
        </p:spPr>
      </p:sp>
      <p:sp>
        <p:nvSpPr>
          <p:cNvPr id="103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If u choose NO as the default action or null hypothesis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Then u won’t choose yes except if data makes pressing no feels ridiculous </a:t>
            </a:r>
            <a:endParaRPr b="0" lang="en-US" sz="2000" spc="-1" strike="noStrike">
              <a:latin typeface="Arial"/>
            </a:endParaRPr>
          </a:p>
        </p:txBody>
      </p:sp>
      <p:sp>
        <p:nvSpPr>
          <p:cNvPr id="103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A121D0-5BF3-4051-8D28-5F6EB442367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PlaceHolder 1"/>
          <p:cNvSpPr>
            <a:spLocks noGrp="1"/>
          </p:cNvSpPr>
          <p:nvPr>
            <p:ph type="sldImg"/>
          </p:nvPr>
        </p:nvSpPr>
        <p:spPr>
          <a:xfrm>
            <a:off x="685800" y="1143000"/>
            <a:ext cx="5485320" cy="3085200"/>
          </a:xfrm>
          <a:prstGeom prst="rect">
            <a:avLst/>
          </a:prstGeom>
        </p:spPr>
      </p:sp>
      <p:sp>
        <p:nvSpPr>
          <p:cNvPr id="1279"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28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C0F2F2-5319-47D1-9C71-2C7FC9DFA68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PlaceHolder 1"/>
          <p:cNvSpPr>
            <a:spLocks noGrp="1"/>
          </p:cNvSpPr>
          <p:nvPr>
            <p:ph type="sldImg"/>
          </p:nvPr>
        </p:nvSpPr>
        <p:spPr>
          <a:xfrm>
            <a:off x="685800" y="1143000"/>
            <a:ext cx="5485320" cy="3085200"/>
          </a:xfrm>
          <a:prstGeom prst="rect">
            <a:avLst/>
          </a:prstGeom>
        </p:spPr>
      </p:sp>
      <p:sp>
        <p:nvSpPr>
          <p:cNvPr id="128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bootstrap - Explaining to laypeople why bootstrapping works - Cross Validated</a:t>
            </a:r>
            <a:endParaRPr b="0" lang="en-US" sz="2000" spc="-1" strike="noStrike">
              <a:latin typeface="Arial"/>
            </a:endParaRPr>
          </a:p>
          <a:p>
            <a:pPr marL="216000" indent="-215280">
              <a:lnSpc>
                <a:spcPct val="100000"/>
              </a:lnSpc>
              <a:tabLst>
                <a:tab algn="l" pos="0"/>
              </a:tabLst>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28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C7CB1E5-1118-4348-8A27-746AA2B5C0D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4" name="PlaceHolder 1"/>
          <p:cNvSpPr>
            <a:spLocks noGrp="1"/>
          </p:cNvSpPr>
          <p:nvPr>
            <p:ph type="sldImg"/>
          </p:nvPr>
        </p:nvSpPr>
        <p:spPr>
          <a:xfrm>
            <a:off x="685800" y="1143000"/>
            <a:ext cx="5485320" cy="3085200"/>
          </a:xfrm>
          <a:prstGeom prst="rect">
            <a:avLst/>
          </a:prstGeom>
        </p:spPr>
      </p:sp>
      <p:sp>
        <p:nvSpPr>
          <p:cNvPr id="128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Lets make some fake data with a normal distribution to answer a clinical question. Lets say we have a population and we would like to know the populations average systolic blood pressure (SBP). Lets make the population a total of 100,000 people. Lets also assume that everyone has an SBP between 70:180 with a mean of 120 and a SD of 13. Here is a look at our data.</a:t>
            </a:r>
            <a:endParaRPr b="0" lang="en-US" sz="1200" spc="-1" strike="noStrike">
              <a:latin typeface="Arial"/>
            </a:endParaRPr>
          </a:p>
        </p:txBody>
      </p:sp>
      <p:sp>
        <p:nvSpPr>
          <p:cNvPr id="128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4827F7B-177F-4CFD-915E-F846773B686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PlaceHolder 1"/>
          <p:cNvSpPr>
            <a:spLocks noGrp="1"/>
          </p:cNvSpPr>
          <p:nvPr>
            <p:ph type="sldImg"/>
          </p:nvPr>
        </p:nvSpPr>
        <p:spPr>
          <a:xfrm>
            <a:off x="685800" y="1143000"/>
            <a:ext cx="5485320" cy="3085200"/>
          </a:xfrm>
          <a:prstGeom prst="rect">
            <a:avLst/>
          </a:prstGeom>
        </p:spPr>
      </p:sp>
      <p:sp>
        <p:nvSpPr>
          <p:cNvPr id="128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Tests for testing assumptions </a:t>
            </a:r>
            <a:endParaRPr b="0" lang="en-US" sz="2000" spc="-1" strike="noStrike">
              <a:latin typeface="Arial"/>
            </a:endParaRPr>
          </a:p>
          <a:p>
            <a:pPr marL="216000" indent="-215280">
              <a:lnSpc>
                <a:spcPct val="100000"/>
              </a:lnSpc>
              <a:tabLst>
                <a:tab algn="l" pos="0"/>
              </a:tabLst>
            </a:pPr>
            <a:r>
              <a:rPr b="0" lang="en-US" sz="2000" spc="-1" strike="noStrike">
                <a:latin typeface="Arial"/>
              </a:rPr>
              <a:t>Plots </a:t>
            </a:r>
            <a:endParaRPr b="0" lang="en-US" sz="2000" spc="-1" strike="noStrike">
              <a:latin typeface="Arial"/>
            </a:endParaRPr>
          </a:p>
          <a:p>
            <a:pPr marL="216000" indent="-215280">
              <a:lnSpc>
                <a:spcPct val="100000"/>
              </a:lnSpc>
              <a:tabLst>
                <a:tab algn="l" pos="0"/>
              </a:tabLst>
            </a:pPr>
            <a:r>
              <a:rPr b="0" lang="en-US" sz="2000" spc="-1" strike="noStrike">
                <a:latin typeface="Arial"/>
              </a:rPr>
              <a:t>Contradicting tests</a:t>
            </a:r>
            <a:endParaRPr b="0" lang="en-US" sz="2000" spc="-1" strike="noStrike">
              <a:latin typeface="Arial"/>
            </a:endParaRPr>
          </a:p>
        </p:txBody>
      </p:sp>
      <p:sp>
        <p:nvSpPr>
          <p:cNvPr id="128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7D641FA-6200-47DA-9DD3-D42BFE97ED1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PlaceHolder 1"/>
          <p:cNvSpPr>
            <a:spLocks noGrp="1"/>
          </p:cNvSpPr>
          <p:nvPr>
            <p:ph type="sldImg"/>
          </p:nvPr>
        </p:nvSpPr>
        <p:spPr>
          <a:xfrm>
            <a:off x="685800" y="1143000"/>
            <a:ext cx="5485320" cy="3085200"/>
          </a:xfrm>
          <a:prstGeom prst="rect">
            <a:avLst/>
          </a:prstGeom>
        </p:spPr>
      </p:sp>
      <p:sp>
        <p:nvSpPr>
          <p:cNvPr id="1291"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29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62A7198-FA4D-4C9A-AFC0-A09D639CFC1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PlaceHolder 1"/>
          <p:cNvSpPr>
            <a:spLocks noGrp="1"/>
          </p:cNvSpPr>
          <p:nvPr>
            <p:ph type="sldImg"/>
          </p:nvPr>
        </p:nvSpPr>
        <p:spPr>
          <a:xfrm>
            <a:off x="685800" y="1143000"/>
            <a:ext cx="5485320" cy="3085200"/>
          </a:xfrm>
          <a:prstGeom prst="rect">
            <a:avLst/>
          </a:prstGeom>
        </p:spPr>
      </p:sp>
      <p:sp>
        <p:nvSpPr>
          <p:cNvPr id="129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Same but covers 99% of the means </a:t>
            </a:r>
            <a:endParaRPr b="0" lang="en-US" sz="2000" spc="-1" strike="noStrike">
              <a:latin typeface="Arial"/>
            </a:endParaRPr>
          </a:p>
        </p:txBody>
      </p:sp>
      <p:sp>
        <p:nvSpPr>
          <p:cNvPr id="129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67D381A-45F1-4B3B-A24B-F5FF31214BF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6" name="PlaceHolder 1"/>
          <p:cNvSpPr>
            <a:spLocks noGrp="1"/>
          </p:cNvSpPr>
          <p:nvPr>
            <p:ph type="sldImg"/>
          </p:nvPr>
        </p:nvSpPr>
        <p:spPr>
          <a:xfrm>
            <a:off x="685800" y="1143000"/>
            <a:ext cx="5485320" cy="3085200"/>
          </a:xfrm>
          <a:prstGeom prst="rect">
            <a:avLst/>
          </a:prstGeom>
        </p:spPr>
      </p:sp>
      <p:sp>
        <p:nvSpPr>
          <p:cNvPr id="1297"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29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51E83D-D30D-4CBE-B4C7-E51B9B55609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PlaceHolder 1"/>
          <p:cNvSpPr>
            <a:spLocks noGrp="1"/>
          </p:cNvSpPr>
          <p:nvPr>
            <p:ph type="sldImg"/>
          </p:nvPr>
        </p:nvSpPr>
        <p:spPr>
          <a:xfrm>
            <a:off x="685800" y="1143000"/>
            <a:ext cx="5485320" cy="3085200"/>
          </a:xfrm>
          <a:prstGeom prst="rect">
            <a:avLst/>
          </a:prstGeom>
        </p:spPr>
      </p:sp>
      <p:sp>
        <p:nvSpPr>
          <p:cNvPr id="1300"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30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8ABBBFB-A46A-4E3C-B3FE-967E6A9C6D1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2" name="PlaceHolder 1"/>
          <p:cNvSpPr>
            <a:spLocks noGrp="1"/>
          </p:cNvSpPr>
          <p:nvPr>
            <p:ph type="sldImg"/>
          </p:nvPr>
        </p:nvSpPr>
        <p:spPr>
          <a:xfrm>
            <a:off x="685800" y="1143000"/>
            <a:ext cx="5485320" cy="3085200"/>
          </a:xfrm>
          <a:prstGeom prst="rect">
            <a:avLst/>
          </a:prstGeom>
        </p:spPr>
      </p:sp>
      <p:sp>
        <p:nvSpPr>
          <p:cNvPr id="130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We measure a person height to be 142cm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Does it belong to this distribution that has a mean of 155.7? </a:t>
            </a:r>
            <a:endParaRPr b="0" lang="en-US" sz="2000" spc="-1" strike="noStrike">
              <a:latin typeface="Arial"/>
            </a:endParaRPr>
          </a:p>
        </p:txBody>
      </p:sp>
      <p:sp>
        <p:nvSpPr>
          <p:cNvPr id="130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F878391-ECBB-48E2-9512-947ADAF1F87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PlaceHolder 1"/>
          <p:cNvSpPr>
            <a:spLocks noGrp="1"/>
          </p:cNvSpPr>
          <p:nvPr>
            <p:ph type="sldImg"/>
          </p:nvPr>
        </p:nvSpPr>
        <p:spPr>
          <a:xfrm>
            <a:off x="685800" y="1143000"/>
            <a:ext cx="5485320" cy="3085200"/>
          </a:xfrm>
          <a:prstGeom prst="rect">
            <a:avLst/>
          </a:prstGeom>
        </p:spPr>
      </p:sp>
      <p:sp>
        <p:nvSpPr>
          <p:cNvPr id="130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bootstrapped · PyPI</a:t>
            </a:r>
            <a:endParaRPr b="0" lang="en-US" sz="2000" spc="-1" strike="noStrike">
              <a:latin typeface="Arial"/>
            </a:endParaRPr>
          </a:p>
          <a:p>
            <a:pPr marL="216000" indent="-215280">
              <a:lnSpc>
                <a:spcPct val="100000"/>
              </a:lnSpc>
              <a:tabLst>
                <a:tab algn="l" pos="0"/>
              </a:tabLst>
            </a:pPr>
            <a:r>
              <a:rPr b="0" lang="en-US" sz="2000" spc="-1" strike="noStrike">
                <a:latin typeface="Arial"/>
              </a:rPr>
              <a:t>https://pypi.org/project/bootstrapped/ </a:t>
            </a:r>
            <a:endParaRPr b="0" lang="en-US" sz="2000" spc="-1" strike="noStrike">
              <a:latin typeface="Arial"/>
            </a:endParaRPr>
          </a:p>
        </p:txBody>
      </p:sp>
      <p:sp>
        <p:nvSpPr>
          <p:cNvPr id="130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E369415-6D47-484F-9311-D065ECB969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PlaceHolder 1"/>
          <p:cNvSpPr>
            <a:spLocks noGrp="1"/>
          </p:cNvSpPr>
          <p:nvPr>
            <p:ph type="sldImg"/>
          </p:nvPr>
        </p:nvSpPr>
        <p:spPr>
          <a:xfrm>
            <a:off x="685800" y="1143000"/>
            <a:ext cx="5485320" cy="3085200"/>
          </a:xfrm>
          <a:prstGeom prst="rect">
            <a:avLst/>
          </a:prstGeom>
        </p:spPr>
      </p:sp>
      <p:sp>
        <p:nvSpPr>
          <p:cNvPr id="130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Definition: It assumes that sampling with replacement from the original sample of size n mimics taking a sample of size n from a larger population.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It also has many variants such as the m out of n bootstrap which re-samples m time from a sample of size n where m &lt; n. The nice properties of the bootstrap depend on asymptotic theory.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Limitation:</a:t>
            </a:r>
            <a:br/>
            <a:r>
              <a:rPr b="0" lang="en-US" sz="2000" spc="-1" strike="noStrike">
                <a:latin typeface="Arial"/>
              </a:rPr>
              <a:t>bootstrap does not contain more information about the population than what is given in the original sample. For that reason it sometimes doesn't work well in small samples.</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situations where the bootstrap can fail. </a:t>
            </a:r>
            <a:endParaRPr b="0" lang="en-US" sz="2000" spc="-1" strike="noStrike">
              <a:latin typeface="Arial"/>
            </a:endParaRPr>
          </a:p>
          <a:p>
            <a:pPr marL="216000" indent="-215280">
              <a:lnSpc>
                <a:spcPct val="100000"/>
              </a:lnSpc>
              <a:tabLst>
                <a:tab algn="l" pos="0"/>
              </a:tabLst>
            </a:pPr>
            <a:r>
              <a:rPr b="0" lang="en-US" sz="2000" spc="-1" strike="noStrike">
                <a:latin typeface="Arial"/>
              </a:rPr>
              <a:t>1- distributions that do not have finite moments</a:t>
            </a:r>
            <a:endParaRPr b="0" lang="en-US" sz="2000" spc="-1" strike="noStrike">
              <a:latin typeface="Arial"/>
            </a:endParaRPr>
          </a:p>
          <a:p>
            <a:pPr marL="216000" indent="-215280">
              <a:lnSpc>
                <a:spcPct val="100000"/>
              </a:lnSpc>
              <a:tabLst>
                <a:tab algn="l" pos="0"/>
              </a:tabLst>
            </a:pPr>
            <a:r>
              <a:rPr b="0" lang="en-US" sz="2000" spc="-1" strike="noStrike">
                <a:latin typeface="Arial"/>
              </a:rPr>
              <a:t>2- small sample sizes</a:t>
            </a:r>
            <a:endParaRPr b="0" lang="en-US" sz="2000" spc="-1" strike="noStrike">
              <a:latin typeface="Arial"/>
            </a:endParaRPr>
          </a:p>
          <a:p>
            <a:pPr marL="216000" indent="-215280">
              <a:lnSpc>
                <a:spcPct val="100000"/>
              </a:lnSpc>
              <a:tabLst>
                <a:tab algn="l" pos="0"/>
              </a:tabLst>
            </a:pPr>
            <a:r>
              <a:rPr b="0" lang="en-US" sz="2000" spc="-1" strike="noStrike">
                <a:latin typeface="Arial"/>
              </a:rPr>
              <a:t>3- estimating extreme values from the distribution</a:t>
            </a:r>
            <a:endParaRPr b="0" lang="en-US" sz="2000" spc="-1" strike="noStrike">
              <a:latin typeface="Arial"/>
            </a:endParaRPr>
          </a:p>
          <a:p>
            <a:pPr marL="216000" indent="-215280">
              <a:lnSpc>
                <a:spcPct val="100000"/>
              </a:lnSpc>
              <a:tabLst>
                <a:tab algn="l" pos="0"/>
              </a:tabLst>
            </a:pPr>
            <a:r>
              <a:rPr b="0" lang="en-US" sz="2000" spc="-1" strike="noStrike">
                <a:latin typeface="Arial"/>
              </a:rPr>
              <a:t>4- estimating variance in survey sampling where the population size is N and a large sample n is taken.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In some cases variants of the bootstrap can work better than the original approach. This happens with the m out of n bootstrap in some applications In the case of estimating error rates in discriminant analysis, the 632 bootstrap is an improvement over other methods including other bootstrap methods..</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A reason for using it is that sometimes you can't rely on parametric assumptions and in some situations the bootstrap works better than other non-parametric methods. It can be applied to a wide variety of problems including nonlinear regression, classification, confidence interval estimation, bias estimation, adjustment of p-values and time series analysis to name a few.</a:t>
            </a:r>
            <a:endParaRPr b="0" lang="en-US" sz="2000" spc="-1" strike="noStrike">
              <a:latin typeface="Arial"/>
            </a:endParaRPr>
          </a:p>
          <a:p>
            <a:pPr marL="216000" indent="-215280">
              <a:lnSpc>
                <a:spcPct val="100000"/>
              </a:lnSpc>
              <a:tabLst>
                <a:tab algn="l" pos="0"/>
              </a:tabLst>
            </a:pPr>
            <a:br/>
            <a:endParaRPr b="0" lang="en-US" sz="2000" spc="-1" strike="noStrike">
              <a:latin typeface="Arial"/>
            </a:endParaRPr>
          </a:p>
          <a:p>
            <a:pPr marL="216000" indent="-215280">
              <a:lnSpc>
                <a:spcPct val="100000"/>
              </a:lnSpc>
              <a:tabLst>
                <a:tab algn="l" pos="0"/>
              </a:tabLst>
            </a:pPr>
            <a:r>
              <a:rPr b="0" lang="en-US" sz="2000" spc="-1" strike="noStrike">
                <a:latin typeface="Arial"/>
              </a:rPr>
              <a:t>variance - Pros and cons of bootstrapping - Cross Validated</a:t>
            </a:r>
            <a:endParaRPr b="0" lang="en-US" sz="2000" spc="-1" strike="noStrike">
              <a:latin typeface="Arial"/>
            </a:endParaRPr>
          </a:p>
          <a:p>
            <a:pPr marL="216000" indent="-215280">
              <a:lnSpc>
                <a:spcPct val="100000"/>
              </a:lnSpc>
              <a:tabLst>
                <a:tab algn="l" pos="0"/>
              </a:tabLst>
            </a:pPr>
            <a:r>
              <a:rPr b="0" lang="en-US" sz="2000" spc="-1" strike="noStrike">
                <a:latin typeface="Arial"/>
              </a:rPr>
              <a:t>https://stats.stackexchange.com/questions/280725/pros-and-cons-of-bootstrapping </a:t>
            </a:r>
            <a:endParaRPr b="0" lang="en-US" sz="2000" spc="-1" strike="noStrike">
              <a:latin typeface="Arial"/>
            </a:endParaRPr>
          </a:p>
        </p:txBody>
      </p:sp>
      <p:sp>
        <p:nvSpPr>
          <p:cNvPr id="131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CC2A3D9-6CED-43B8-A727-758168FEF6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1" name="PlaceHolder 1"/>
          <p:cNvSpPr>
            <a:spLocks noGrp="1"/>
          </p:cNvSpPr>
          <p:nvPr>
            <p:ph type="sldImg"/>
          </p:nvPr>
        </p:nvSpPr>
        <p:spPr>
          <a:xfrm>
            <a:off x="685800" y="1143000"/>
            <a:ext cx="5485320" cy="3085200"/>
          </a:xfrm>
          <a:prstGeom prst="rect">
            <a:avLst/>
          </a:prstGeom>
        </p:spPr>
      </p:sp>
      <p:sp>
        <p:nvSpPr>
          <p:cNvPr id="131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confidence interval </a:t>
            </a:r>
            <a:r>
              <a:rPr b="1" lang="en-US" sz="1200" spc="-1" strike="noStrike">
                <a:solidFill>
                  <a:srgbClr val="000000"/>
                </a:solidFill>
                <a:latin typeface="+mn-lt"/>
                <a:ea typeface="+mn-ea"/>
              </a:rPr>
              <a:t>width</a:t>
            </a:r>
            <a:r>
              <a:rPr b="0" lang="en-US" sz="1200" spc="-1" strike="noStrike">
                <a:solidFill>
                  <a:srgbClr val="000000"/>
                </a:solidFill>
                <a:latin typeface="+mn-lt"/>
                <a:ea typeface="+mn-ea"/>
              </a:rPr>
              <a:t> as the difference between your upper and lower bounds of your confidence interval.</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margin of error</a:t>
            </a:r>
            <a:r>
              <a:rPr b="0" lang="en-US" sz="1200" spc="-1" strike="noStrike">
                <a:solidFill>
                  <a:srgbClr val="000000"/>
                </a:solidFill>
                <a:latin typeface="+mn-lt"/>
                <a:ea typeface="+mn-ea"/>
              </a:rPr>
              <a:t> is half the confidence interval width, and the value that you add and subtract from your sample estimate to achieve your confidence interval final results.  </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Ex:  25 +/-  2 %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31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C5F92D8-4B0E-4832-AA37-5CC66EE2799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PlaceHolder 1"/>
          <p:cNvSpPr>
            <a:spLocks noGrp="1"/>
          </p:cNvSpPr>
          <p:nvPr>
            <p:ph type="sldImg"/>
          </p:nvPr>
        </p:nvSpPr>
        <p:spPr>
          <a:xfrm>
            <a:off x="685800" y="1143000"/>
            <a:ext cx="5485320" cy="3085200"/>
          </a:xfrm>
          <a:prstGeom prst="rect">
            <a:avLst/>
          </a:prstGeom>
        </p:spPr>
      </p:sp>
      <p:sp>
        <p:nvSpPr>
          <p:cNvPr id="131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Can we say the first choice with credible intervals? Or it’s only with machine learning?</a:t>
            </a:r>
            <a:endParaRPr b="0" lang="en-US" sz="2000" spc="-1" strike="noStrike">
              <a:latin typeface="Arial"/>
            </a:endParaRPr>
          </a:p>
        </p:txBody>
      </p:sp>
      <p:sp>
        <p:nvSpPr>
          <p:cNvPr id="131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88ACBA2-582B-4247-A876-A8547354BFF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PlaceHolder 1"/>
          <p:cNvSpPr>
            <a:spLocks noGrp="1"/>
          </p:cNvSpPr>
          <p:nvPr>
            <p:ph type="sldImg"/>
          </p:nvPr>
        </p:nvSpPr>
        <p:spPr>
          <a:xfrm>
            <a:off x="685800" y="1143000"/>
            <a:ext cx="5485320" cy="3085200"/>
          </a:xfrm>
          <a:prstGeom prst="rect">
            <a:avLst/>
          </a:prstGeom>
        </p:spPr>
      </p:sp>
      <p:sp>
        <p:nvSpPr>
          <p:cNvPr id="103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Thus no aliens on planet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Is it fair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U could have missed an alien that u didn’t see</a:t>
            </a:r>
            <a:endParaRPr b="0" lang="en-US" sz="2000" spc="-1" strike="noStrike">
              <a:latin typeface="Arial"/>
            </a:endParaRPr>
          </a:p>
        </p:txBody>
      </p:sp>
      <p:sp>
        <p:nvSpPr>
          <p:cNvPr id="103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150869E-BE46-49D6-A3B5-1FAD2F427FD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PlaceHolder 1"/>
          <p:cNvSpPr>
            <a:spLocks noGrp="1"/>
          </p:cNvSpPr>
          <p:nvPr>
            <p:ph type="sldImg"/>
          </p:nvPr>
        </p:nvSpPr>
        <p:spPr>
          <a:xfrm>
            <a:off x="685800" y="1143000"/>
            <a:ext cx="5485320" cy="3085200"/>
          </a:xfrm>
          <a:prstGeom prst="rect">
            <a:avLst/>
          </a:prstGeom>
        </p:spPr>
      </p:sp>
      <p:sp>
        <p:nvSpPr>
          <p:cNvPr id="131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Why the other two aren’t correct?</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 know that we can’t make individual decisions </a:t>
            </a:r>
            <a:endParaRPr b="0" lang="en-US" sz="2000" spc="-1" strike="noStrike">
              <a:latin typeface="Arial"/>
            </a:endParaRPr>
          </a:p>
          <a:p>
            <a:pPr marL="216000" indent="-215280">
              <a:lnSpc>
                <a:spcPct val="100000"/>
              </a:lnSpc>
              <a:tabLst>
                <a:tab algn="l" pos="0"/>
              </a:tabLst>
            </a:pPr>
            <a:r>
              <a:rPr b="0" lang="en-US" sz="2000" spc="-1" strike="noStrike">
                <a:latin typeface="Arial"/>
              </a:rPr>
              <a:t>But aren’t they both mean the same thing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If I can guess on the pop average, then I can guess on an individual</a:t>
            </a:r>
            <a:endParaRPr b="0" lang="en-US" sz="2000" spc="-1" strike="noStrike">
              <a:latin typeface="Arial"/>
            </a:endParaRPr>
          </a:p>
        </p:txBody>
      </p:sp>
      <p:sp>
        <p:nvSpPr>
          <p:cNvPr id="131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48AD5C0-CD54-49C5-83A8-E7F71A82058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0" name="PlaceHolder 1"/>
          <p:cNvSpPr>
            <a:spLocks noGrp="1"/>
          </p:cNvSpPr>
          <p:nvPr>
            <p:ph type="sldImg"/>
          </p:nvPr>
        </p:nvSpPr>
        <p:spPr>
          <a:xfrm>
            <a:off x="685800" y="1143000"/>
            <a:ext cx="5485320" cy="3085200"/>
          </a:xfrm>
          <a:prstGeom prst="rect">
            <a:avLst/>
          </a:prstGeom>
        </p:spPr>
      </p:sp>
      <p:sp>
        <p:nvSpPr>
          <p:cNvPr id="132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You are always performing hypothesis tests on </a:t>
            </a:r>
            <a:r>
              <a:rPr b="1" lang="en-US" sz="1200" spc="-1" strike="noStrike">
                <a:solidFill>
                  <a:srgbClr val="000000"/>
                </a:solidFill>
                <a:latin typeface="+mn-lt"/>
                <a:ea typeface="+mn-ea"/>
              </a:rPr>
              <a:t>population parameters</a:t>
            </a:r>
            <a:r>
              <a:rPr b="0" lang="en-US" sz="1200" spc="-1" strike="noStrike">
                <a:solidFill>
                  <a:srgbClr val="000000"/>
                </a:solidFill>
                <a:latin typeface="+mn-lt"/>
                <a:ea typeface="+mn-ea"/>
              </a:rPr>
              <a:t>, never on statistics. Statistics are values that you already have from the data, so it does not make sense to perform hypothesis tests on these values.</a:t>
            </a:r>
            <a:endParaRPr b="0" lang="en-US" sz="1200" spc="-1" strike="noStrike">
              <a:latin typeface="Arial"/>
            </a:endParaRPr>
          </a:p>
        </p:txBody>
      </p:sp>
      <p:sp>
        <p:nvSpPr>
          <p:cNvPr id="132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309A5E9-AF8B-4739-8BB9-2A6B7BE6F2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PlaceHolder 1"/>
          <p:cNvSpPr>
            <a:spLocks noGrp="1"/>
          </p:cNvSpPr>
          <p:nvPr>
            <p:ph type="sldImg"/>
          </p:nvPr>
        </p:nvSpPr>
        <p:spPr>
          <a:xfrm>
            <a:off x="685800" y="1143000"/>
            <a:ext cx="5485320" cy="3085200"/>
          </a:xfrm>
          <a:prstGeom prst="rect">
            <a:avLst/>
          </a:prstGeom>
        </p:spPr>
      </p:sp>
      <p:sp>
        <p:nvSpPr>
          <p:cNvPr id="132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 SHOULD MENTION  how for example in the paired t-test, bootstrapping can be really useful instead of trying to focus on assumptions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32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E24BA9A-9D8A-4EA4-A345-275FD7AEE9C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6" name="PlaceHolder 1"/>
          <p:cNvSpPr>
            <a:spLocks noGrp="1"/>
          </p:cNvSpPr>
          <p:nvPr>
            <p:ph type="sldImg"/>
          </p:nvPr>
        </p:nvSpPr>
        <p:spPr>
          <a:xfrm>
            <a:off x="685800" y="1143000"/>
            <a:ext cx="5485320" cy="3085200"/>
          </a:xfrm>
          <a:prstGeom prst="rect">
            <a:avLst/>
          </a:prstGeom>
        </p:spPr>
      </p:sp>
      <p:sp>
        <p:nvSpPr>
          <p:cNvPr id="132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 question is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first method is percentile bootstrap </a:t>
            </a:r>
            <a:endParaRPr b="0" lang="en-US" sz="2000" spc="-1" strike="noStrike">
              <a:latin typeface="Arial"/>
            </a:endParaRPr>
          </a:p>
          <a:p>
            <a:pPr marL="216000" indent="-215280">
              <a:lnSpc>
                <a:spcPct val="100000"/>
              </a:lnSpc>
              <a:tabLst>
                <a:tab algn="l" pos="0"/>
              </a:tabLst>
            </a:pPr>
            <a:r>
              <a:rPr b="0" lang="en-US" sz="2000" spc="-1" strike="noStrike">
                <a:latin typeface="Arial"/>
              </a:rPr>
              <a:t>Is the second parametric bootstrap? Or normal bootstrap?  Why do we need it anyway?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Also if I am using the normal distribution assumption, why do I need bootstrap? Why didn’t I use t test?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32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D45166-6C02-4A15-820D-7074D4FC3CA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sldImg"/>
          </p:nvPr>
        </p:nvSpPr>
        <p:spPr>
          <a:xfrm>
            <a:off x="685800" y="1143000"/>
            <a:ext cx="5485320" cy="3085200"/>
          </a:xfrm>
          <a:prstGeom prst="rect">
            <a:avLst/>
          </a:prstGeom>
        </p:spPr>
      </p:sp>
      <p:sp>
        <p:nvSpPr>
          <p:cNvPr id="1330"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33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9C7E77-6E91-4FA2-BBEA-EAA7BE1F7E1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2" name="PlaceHolder 1"/>
          <p:cNvSpPr>
            <a:spLocks noGrp="1"/>
          </p:cNvSpPr>
          <p:nvPr>
            <p:ph type="sldImg"/>
          </p:nvPr>
        </p:nvSpPr>
        <p:spPr>
          <a:xfrm>
            <a:off x="685800" y="1143000"/>
            <a:ext cx="5485320" cy="3085200"/>
          </a:xfrm>
          <a:prstGeom prst="rect">
            <a:avLst/>
          </a:prstGeom>
        </p:spPr>
      </p:sp>
      <p:sp>
        <p:nvSpPr>
          <p:cNvPr id="133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Nice job! That's right. Notice the standard deviation with the difference in means is larger than either of the individual. It turns out that this value for the standard deviation of the difference is actually the square root of the sum of the variance of each of the individual sampling distributions. And the mean has a standard deviation of the original draws divided by the square root of the sample size taken. More on this </a:t>
            </a:r>
            <a:r>
              <a:rPr b="1" lang="en-US" sz="1200" spc="-1" strike="noStrike" u="sng">
                <a:solidFill>
                  <a:srgbClr val="000000"/>
                </a:solidFill>
                <a:uFillTx/>
                <a:latin typeface="+mn-lt"/>
                <a:ea typeface="+mn-ea"/>
                <a:hlinkClick r:id="rId1"/>
              </a:rPr>
              <a:t>here</a:t>
            </a:r>
            <a:r>
              <a:rPr b="0" lang="en-US" sz="1200" spc="-1" strike="noStrike">
                <a:solidFill>
                  <a:srgbClr val="000000"/>
                </a:solidFill>
                <a:latin typeface="+mn-lt"/>
                <a:ea typeface="+mn-ea"/>
              </a:rPr>
              <a:t> and </a:t>
            </a:r>
            <a:r>
              <a:rPr b="1" lang="en-US" sz="1200" spc="-1" strike="noStrike" u="sng">
                <a:solidFill>
                  <a:srgbClr val="000000"/>
                </a:solidFill>
                <a:uFillTx/>
                <a:latin typeface="+mn-lt"/>
                <a:ea typeface="+mn-ea"/>
                <a:hlinkClick r:id="rId2"/>
              </a:rPr>
              <a:t>here</a:t>
            </a:r>
            <a:r>
              <a:rPr b="0" lang="en-US" sz="1200" spc="-1" strike="noStrike">
                <a:solidFill>
                  <a:srgbClr val="000000"/>
                </a:solidFill>
                <a:latin typeface="+mn-lt"/>
                <a:ea typeface="+mn-ea"/>
              </a:rPr>
              <a:t>.</a:t>
            </a:r>
            <a:endParaRPr b="0" lang="en-US" sz="1200" spc="-1" strike="noStrike">
              <a:latin typeface="Arial"/>
            </a:endParaRPr>
          </a:p>
        </p:txBody>
      </p:sp>
      <p:sp>
        <p:nvSpPr>
          <p:cNvPr id="133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4B713B7-B4CD-4076-9B5B-38AF6793C4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PlaceHolder 1"/>
          <p:cNvSpPr>
            <a:spLocks noGrp="1"/>
          </p:cNvSpPr>
          <p:nvPr>
            <p:ph type="sldImg"/>
          </p:nvPr>
        </p:nvSpPr>
        <p:spPr>
          <a:xfrm>
            <a:off x="685800" y="1143000"/>
            <a:ext cx="5485320" cy="3085200"/>
          </a:xfrm>
          <a:prstGeom prst="rect">
            <a:avLst/>
          </a:prstGeom>
        </p:spPr>
      </p:sp>
      <p:sp>
        <p:nvSpPr>
          <p:cNvPr id="103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Legal contract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are only interested in population </a:t>
            </a:r>
            <a:endParaRPr b="0" lang="en-US" sz="2000" spc="-1" strike="noStrike">
              <a:latin typeface="Arial"/>
            </a:endParaRPr>
          </a:p>
          <a:p>
            <a:pPr marL="216000" indent="-215280">
              <a:lnSpc>
                <a:spcPct val="100000"/>
              </a:lnSpc>
              <a:tabLst>
                <a:tab algn="l" pos="0"/>
              </a:tabLst>
            </a:pPr>
            <a:r>
              <a:rPr b="0" lang="en-US" sz="2000" spc="-1" strike="noStrike">
                <a:latin typeface="Arial"/>
              </a:rPr>
              <a:t>Anything related to our sample is boring </a:t>
            </a:r>
            <a:endParaRPr b="0" lang="en-US" sz="2000" spc="-1" strike="noStrike">
              <a:latin typeface="Arial"/>
            </a:endParaRPr>
          </a:p>
        </p:txBody>
      </p:sp>
      <p:sp>
        <p:nvSpPr>
          <p:cNvPr id="104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66343D6-657F-4898-BCF8-A3BA8B63B17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PlaceHolder 1"/>
          <p:cNvSpPr>
            <a:spLocks noGrp="1"/>
          </p:cNvSpPr>
          <p:nvPr>
            <p:ph type="sldImg"/>
          </p:nvPr>
        </p:nvSpPr>
        <p:spPr>
          <a:xfrm>
            <a:off x="685800" y="1143000"/>
            <a:ext cx="5485320" cy="3085200"/>
          </a:xfrm>
          <a:prstGeom prst="rect">
            <a:avLst/>
          </a:prstGeom>
        </p:spPr>
      </p:sp>
      <p:sp>
        <p:nvSpPr>
          <p:cNvPr id="133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 problem here is the null hypothesis is supported by the data. Thus, it’s analytics as per cassie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No need for mathematics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That;’s why the prob is 1 </a:t>
            </a:r>
            <a:endParaRPr b="0" lang="en-US" sz="2000" spc="-1" strike="noStrike">
              <a:latin typeface="Arial"/>
            </a:endParaRPr>
          </a:p>
        </p:txBody>
      </p:sp>
      <p:sp>
        <p:nvSpPr>
          <p:cNvPr id="133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C0BCB8B-5F0B-4E5A-88B3-D277EEAC6F8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8" name="PlaceHolder 1"/>
          <p:cNvSpPr>
            <a:spLocks noGrp="1"/>
          </p:cNvSpPr>
          <p:nvPr>
            <p:ph type="sldImg"/>
          </p:nvPr>
        </p:nvSpPr>
        <p:spPr>
          <a:xfrm>
            <a:off x="685800" y="1143000"/>
            <a:ext cx="5485320" cy="3085200"/>
          </a:xfrm>
          <a:prstGeom prst="rect">
            <a:avLst/>
          </a:prstGeom>
        </p:spPr>
      </p:sp>
      <p:sp>
        <p:nvSpPr>
          <p:cNvPr id="133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Msh fahem awel egaba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 think it is why we took std from our data to provide it to std argument in np.normal </a:t>
            </a:r>
            <a:endParaRPr b="0" lang="en-US" sz="2000" spc="-1" strike="noStrike">
              <a:latin typeface="Arial"/>
            </a:endParaRPr>
          </a:p>
          <a:p>
            <a:pPr marL="216000" indent="-215280">
              <a:lnSpc>
                <a:spcPct val="100000"/>
              </a:lnSpc>
              <a:tabLst>
                <a:tab algn="l" pos="0"/>
              </a:tabLst>
            </a:pPr>
            <a:r>
              <a:rPr b="0" lang="en-US" sz="2000" spc="-1" strike="noStrike">
                <a:latin typeface="Arial"/>
              </a:rPr>
              <a:t>But why is this true? Need to check </a:t>
            </a:r>
            <a:endParaRPr b="0" lang="en-US" sz="2000" spc="-1" strike="noStrike">
              <a:latin typeface="Arial"/>
            </a:endParaRPr>
          </a:p>
        </p:txBody>
      </p:sp>
      <p:sp>
        <p:nvSpPr>
          <p:cNvPr id="134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03B7820-63BB-4653-8BD0-1BBD01D13EB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1" name="PlaceHolder 1"/>
          <p:cNvSpPr>
            <a:spLocks noGrp="1"/>
          </p:cNvSpPr>
          <p:nvPr>
            <p:ph type="sldImg"/>
          </p:nvPr>
        </p:nvSpPr>
        <p:spPr>
          <a:xfrm>
            <a:off x="685800" y="1143000"/>
            <a:ext cx="5485320" cy="3085200"/>
          </a:xfrm>
          <a:prstGeom prst="rect">
            <a:avLst/>
          </a:prstGeom>
        </p:spPr>
      </p:sp>
      <p:sp>
        <p:nvSpPr>
          <p:cNvPr id="134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 </a:t>
            </a:r>
            <a:endParaRPr b="0" lang="en-US" sz="2000" spc="-1" strike="noStrike">
              <a:latin typeface="Arial"/>
            </a:endParaRPr>
          </a:p>
        </p:txBody>
      </p:sp>
      <p:sp>
        <p:nvSpPr>
          <p:cNvPr id="134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3119686-34B8-48BF-8178-85057E21DBF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4" name="PlaceHolder 1"/>
          <p:cNvSpPr>
            <a:spLocks noGrp="1"/>
          </p:cNvSpPr>
          <p:nvPr>
            <p:ph type="sldImg"/>
          </p:nvPr>
        </p:nvSpPr>
        <p:spPr>
          <a:xfrm>
            <a:off x="685800" y="1143000"/>
            <a:ext cx="5485320" cy="3085200"/>
          </a:xfrm>
          <a:prstGeom prst="rect">
            <a:avLst/>
          </a:prstGeom>
        </p:spPr>
      </p:sp>
      <p:sp>
        <p:nvSpPr>
          <p:cNvPr id="134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Machine learning kicks in, with high sample sizes </a:t>
            </a:r>
            <a:endParaRPr b="0" lang="en-US" sz="2000" spc="-1" strike="noStrike">
              <a:latin typeface="Arial"/>
            </a:endParaRPr>
          </a:p>
        </p:txBody>
      </p:sp>
      <p:sp>
        <p:nvSpPr>
          <p:cNvPr id="134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70F88CF-7627-44DD-B65C-3DF73D9F07D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PlaceHolder 1"/>
          <p:cNvSpPr>
            <a:spLocks noGrp="1"/>
          </p:cNvSpPr>
          <p:nvPr>
            <p:ph type="sldImg"/>
          </p:nvPr>
        </p:nvSpPr>
        <p:spPr>
          <a:xfrm>
            <a:off x="685800" y="1143000"/>
            <a:ext cx="5485320" cy="3085200"/>
          </a:xfrm>
          <a:prstGeom prst="rect">
            <a:avLst/>
          </a:prstGeom>
        </p:spPr>
      </p:sp>
      <p:sp>
        <p:nvSpPr>
          <p:cNvPr id="134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Get the conversation with Thomas and call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Avoid family wise error rates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Stick with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Fdr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Almost always used in genetics </a:t>
            </a:r>
            <a:endParaRPr b="0" lang="en-US" sz="2000" spc="-1" strike="noStrike">
              <a:latin typeface="Arial"/>
            </a:endParaRPr>
          </a:p>
        </p:txBody>
      </p:sp>
      <p:sp>
        <p:nvSpPr>
          <p:cNvPr id="134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4A5A2C-8024-432A-95BF-0504EFBC47C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0" name="PlaceHolder 1"/>
          <p:cNvSpPr>
            <a:spLocks noGrp="1"/>
          </p:cNvSpPr>
          <p:nvPr>
            <p:ph type="sldImg"/>
          </p:nvPr>
        </p:nvSpPr>
        <p:spPr>
          <a:xfrm>
            <a:off x="685800" y="1143000"/>
            <a:ext cx="5485320" cy="3085200"/>
          </a:xfrm>
          <a:prstGeom prst="rect">
            <a:avLst/>
          </a:prstGeom>
        </p:spPr>
      </p:sp>
      <p:sp>
        <p:nvSpPr>
          <p:cNvPr id="135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humor - What is your favorite "data analysis" cartoon? - Cross Validated</a:t>
            </a:r>
            <a:endParaRPr b="0" lang="en-US" sz="2000" spc="-1" strike="noStrike">
              <a:latin typeface="Arial"/>
            </a:endParaRPr>
          </a:p>
          <a:p>
            <a:pPr marL="216000" indent="-215280">
              <a:lnSpc>
                <a:spcPct val="100000"/>
              </a:lnSpc>
              <a:tabLst>
                <a:tab algn="l" pos="0"/>
              </a:tabLst>
            </a:pPr>
            <a:r>
              <a:rPr b="0" lang="en-US" sz="2000" spc="-1" strike="noStrike">
                <a:latin typeface="Arial"/>
              </a:rPr>
              <a:t>https://stats.stackexchange.com/questions/423/what-is-your-favorite-data-analysis-cartoon/38295#38295</a:t>
            </a:r>
            <a:endParaRPr b="0" lang="en-US" sz="2000" spc="-1" strike="noStrike">
              <a:latin typeface="Arial"/>
            </a:endParaRPr>
          </a:p>
        </p:txBody>
      </p:sp>
      <p:sp>
        <p:nvSpPr>
          <p:cNvPr id="135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DA0F02A-1683-411B-90BA-ADC45AC4AD0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PlaceHolder 1"/>
          <p:cNvSpPr>
            <a:spLocks noGrp="1"/>
          </p:cNvSpPr>
          <p:nvPr>
            <p:ph type="sldImg"/>
          </p:nvPr>
        </p:nvSpPr>
        <p:spPr>
          <a:xfrm>
            <a:off x="685800" y="1143000"/>
            <a:ext cx="5485320" cy="3085200"/>
          </a:xfrm>
          <a:prstGeom prst="rect">
            <a:avLst/>
          </a:prstGeom>
        </p:spPr>
      </p:sp>
      <p:sp>
        <p:nvSpPr>
          <p:cNvPr id="135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Use the 16 review articles to pinpoint the difference between p values and CI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https://www.youtube.com/watch?v=z98xODInLCQ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https://www.youtube.com/watch?v=tTgouKMz-eI</a:t>
            </a:r>
            <a:endParaRPr b="0" lang="en-US" sz="2000" spc="-1" strike="noStrike">
              <a:latin typeface="Arial"/>
            </a:endParaRPr>
          </a:p>
        </p:txBody>
      </p:sp>
      <p:sp>
        <p:nvSpPr>
          <p:cNvPr id="135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FE7AA44-E572-444C-888B-7F410BD557C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PlaceHolder 1"/>
          <p:cNvSpPr>
            <a:spLocks noGrp="1"/>
          </p:cNvSpPr>
          <p:nvPr>
            <p:ph type="sldImg"/>
          </p:nvPr>
        </p:nvSpPr>
        <p:spPr>
          <a:xfrm>
            <a:off x="685800" y="1143000"/>
            <a:ext cx="5485320" cy="3085200"/>
          </a:xfrm>
          <a:prstGeom prst="rect">
            <a:avLst/>
          </a:prstGeom>
        </p:spPr>
      </p:sp>
      <p:sp>
        <p:nvSpPr>
          <p:cNvPr id="135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 Central Limit Theorem and its misuse</a:t>
            </a:r>
            <a:endParaRPr b="0" lang="en-US" sz="2000" spc="-1" strike="noStrike">
              <a:latin typeface="Arial"/>
            </a:endParaRPr>
          </a:p>
          <a:p>
            <a:pPr marL="216000" indent="-215280">
              <a:lnSpc>
                <a:spcPct val="100000"/>
              </a:lnSpc>
              <a:tabLst>
                <a:tab algn="l" pos="0"/>
              </a:tabLst>
            </a:pPr>
            <a:r>
              <a:rPr b="0" lang="en-US" sz="2000" spc="-1" strike="noStrike">
                <a:latin typeface="Arial"/>
              </a:rPr>
              <a:t>https://lambdaclass.com/data_etudes/central_limit_theorem_misuse/</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35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3CB5969-4C76-4099-86ED-A27104EC84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PlaceHolder 1"/>
          <p:cNvSpPr>
            <a:spLocks noGrp="1"/>
          </p:cNvSpPr>
          <p:nvPr>
            <p:ph type="sldImg"/>
          </p:nvPr>
        </p:nvSpPr>
        <p:spPr>
          <a:xfrm>
            <a:off x="685800" y="1143000"/>
            <a:ext cx="5485320" cy="3085200"/>
          </a:xfrm>
          <a:prstGeom prst="rect">
            <a:avLst/>
          </a:prstGeom>
        </p:spPr>
      </p:sp>
      <p:sp>
        <p:nvSpPr>
          <p:cNvPr id="136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fr-FR" sz="2000" spc="-1" strike="noStrike">
                <a:latin typeface="Arial"/>
              </a:rPr>
              <a:t>Six sigma events</a:t>
            </a:r>
            <a:endParaRPr b="0" lang="en-US" sz="2000" spc="-1" strike="noStrike">
              <a:latin typeface="Arial"/>
            </a:endParaRPr>
          </a:p>
          <a:p>
            <a:pPr marL="216000" indent="-215280">
              <a:lnSpc>
                <a:spcPct val="100000"/>
              </a:lnSpc>
              <a:tabLst>
                <a:tab algn="l" pos="0"/>
              </a:tabLst>
            </a:pPr>
            <a:r>
              <a:rPr b="0" lang="fr-FR" sz="2000" spc="-1" strike="noStrike">
                <a:latin typeface="Arial"/>
              </a:rPr>
              <a:t>https://www.johndcook.com/blog/2018/05/31/six-sigma-events/</a:t>
            </a:r>
            <a:endParaRPr b="0" lang="en-US" sz="2000" spc="-1" strike="noStrike">
              <a:latin typeface="Arial"/>
            </a:endParaRPr>
          </a:p>
        </p:txBody>
      </p:sp>
      <p:sp>
        <p:nvSpPr>
          <p:cNvPr id="136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53C1D0E-42FD-4BD2-AB51-7AD79155D4F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2" name="PlaceHolder 1"/>
          <p:cNvSpPr>
            <a:spLocks noGrp="1"/>
          </p:cNvSpPr>
          <p:nvPr>
            <p:ph type="sldImg"/>
          </p:nvPr>
        </p:nvSpPr>
        <p:spPr>
          <a:xfrm>
            <a:off x="685800" y="1143000"/>
            <a:ext cx="5485320" cy="3085200"/>
          </a:xfrm>
          <a:prstGeom prst="rect">
            <a:avLst/>
          </a:prstGeom>
        </p:spPr>
      </p:sp>
      <p:sp>
        <p:nvSpPr>
          <p:cNvPr id="136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Cromwell's rule in Bayesian statistics</a:t>
            </a:r>
            <a:endParaRPr b="0" lang="en-US" sz="2000" spc="-1" strike="noStrike">
              <a:latin typeface="Arial"/>
            </a:endParaRPr>
          </a:p>
          <a:p>
            <a:pPr marL="216000" indent="-215280">
              <a:lnSpc>
                <a:spcPct val="100000"/>
              </a:lnSpc>
              <a:tabLst>
                <a:tab algn="l" pos="0"/>
              </a:tabLst>
            </a:pPr>
            <a:r>
              <a:rPr b="0" lang="en-US" sz="2000" spc="-1" strike="noStrike">
                <a:latin typeface="Arial"/>
              </a:rPr>
              <a:t>https://www.johndcook.com/blog/2008/01/12/musicians-drunks-and-oliver-cromwell/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Very light comparison between frequentist and Bayesian </a:t>
            </a:r>
            <a:endParaRPr b="0" lang="en-US" sz="2000" spc="-1" strike="noStrike">
              <a:latin typeface="Arial"/>
            </a:endParaRPr>
          </a:p>
        </p:txBody>
      </p:sp>
      <p:sp>
        <p:nvSpPr>
          <p:cNvPr id="136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3BB67C7-D72A-4494-8953-CF60403F053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sldImg"/>
          </p:nvPr>
        </p:nvSpPr>
        <p:spPr>
          <a:xfrm>
            <a:off x="685800" y="1143000"/>
            <a:ext cx="5485320" cy="3085200"/>
          </a:xfrm>
          <a:prstGeom prst="rect">
            <a:avLst/>
          </a:prstGeom>
        </p:spPr>
      </p:sp>
      <p:sp>
        <p:nvSpPr>
          <p:cNvPr id="136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The short answer is that the mean and variance functions are more convenient for performing various mathematical tricks.</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36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BA0F0D8-6058-49B7-ABC4-8B6187574FB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8" name="PlaceHolder 1"/>
          <p:cNvSpPr>
            <a:spLocks noGrp="1"/>
          </p:cNvSpPr>
          <p:nvPr>
            <p:ph type="sldImg"/>
          </p:nvPr>
        </p:nvSpPr>
        <p:spPr>
          <a:xfrm>
            <a:off x="685800" y="1143000"/>
            <a:ext cx="5485320" cy="3085200"/>
          </a:xfrm>
          <a:prstGeom prst="rect">
            <a:avLst/>
          </a:prstGeom>
        </p:spPr>
      </p:sp>
      <p:sp>
        <p:nvSpPr>
          <p:cNvPr id="136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Central Limit Theorem (CLT) says that if you’re working with lots of data, you can safely assume that the distribution of the sample average is normal (bell-shaped), just like this plushy. In a future article, I’ll tell you all about the CLT and the terrible price of convenient calculations, but I’ll stop here for now to let you digest the barrage of information you so patiently absorbed. Image: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Cassie kozyrgov </a:t>
            </a:r>
            <a:endParaRPr b="0" lang="en-US" sz="1200" spc="-1" strike="noStrike">
              <a:latin typeface="Arial"/>
            </a:endParaRPr>
          </a:p>
        </p:txBody>
      </p:sp>
      <p:sp>
        <p:nvSpPr>
          <p:cNvPr id="137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710CA78-A1B2-4900-B589-9D600A12CBE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5" name="PlaceHolder 1"/>
          <p:cNvSpPr>
            <a:spLocks noGrp="1"/>
          </p:cNvSpPr>
          <p:nvPr>
            <p:ph type="sldImg"/>
          </p:nvPr>
        </p:nvSpPr>
        <p:spPr>
          <a:xfrm>
            <a:off x="685800" y="1143000"/>
            <a:ext cx="5485320" cy="3085200"/>
          </a:xfrm>
          <a:prstGeom prst="rect">
            <a:avLst/>
          </a:prstGeom>
        </p:spPr>
      </p:sp>
      <p:sp>
        <p:nvSpPr>
          <p:cNvPr id="100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(1) Real-world application of the Central Limit Theorem (CLT) - YouTube</a:t>
            </a:r>
            <a:endParaRPr b="0" lang="en-US" sz="2000" spc="-1" strike="noStrike">
              <a:latin typeface="Arial"/>
            </a:endParaRPr>
          </a:p>
          <a:p>
            <a:pPr marL="216000" indent="-215280">
              <a:lnSpc>
                <a:spcPct val="100000"/>
              </a:lnSpc>
              <a:tabLst>
                <a:tab algn="l" pos="0"/>
              </a:tabLst>
            </a:pPr>
            <a:r>
              <a:rPr b="0" lang="en-US" sz="2000" spc="-1" strike="noStrike">
                <a:latin typeface="Arial"/>
              </a:rPr>
              <a:t>https://www.youtube.com/watch?v=N7wW1dlmMaE  </a:t>
            </a:r>
            <a:endParaRPr b="0" lang="en-US" sz="2000" spc="-1" strike="noStrike">
              <a:latin typeface="Arial"/>
            </a:endParaRPr>
          </a:p>
        </p:txBody>
      </p:sp>
      <p:sp>
        <p:nvSpPr>
          <p:cNvPr id="100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E460004-40AC-4B8D-A202-D2C21BC7D7E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PlaceHolder 1"/>
          <p:cNvSpPr>
            <a:spLocks noGrp="1"/>
          </p:cNvSpPr>
          <p:nvPr>
            <p:ph type="sldImg"/>
          </p:nvPr>
        </p:nvSpPr>
        <p:spPr>
          <a:xfrm>
            <a:off x="685800" y="1143000"/>
            <a:ext cx="5485320" cy="3085200"/>
          </a:xfrm>
          <a:prstGeom prst="rect">
            <a:avLst/>
          </a:prstGeom>
        </p:spPr>
      </p:sp>
      <p:sp>
        <p:nvSpPr>
          <p:cNvPr id="104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Analytics can very easily find interesting results as we simply examine the sample only </a:t>
            </a:r>
            <a:endParaRPr b="0" lang="en-US" sz="2000" spc="-1" strike="noStrike">
              <a:latin typeface="Arial"/>
            </a:endParaRPr>
          </a:p>
        </p:txBody>
      </p:sp>
      <p:sp>
        <p:nvSpPr>
          <p:cNvPr id="104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2716460-7513-44F1-9E1B-9B02F8140EA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PlaceHolder 1"/>
          <p:cNvSpPr>
            <a:spLocks noGrp="1"/>
          </p:cNvSpPr>
          <p:nvPr>
            <p:ph type="sldImg"/>
          </p:nvPr>
        </p:nvSpPr>
        <p:spPr>
          <a:xfrm>
            <a:off x="685800" y="1143000"/>
            <a:ext cx="5485320" cy="3085200"/>
          </a:xfrm>
          <a:prstGeom prst="rect">
            <a:avLst/>
          </a:prstGeom>
        </p:spPr>
      </p:sp>
      <p:sp>
        <p:nvSpPr>
          <p:cNvPr id="137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 field guide to the most popular parameters | by Cassie Kozyrkov | Mar, 2021 | Towards Data Science</a:t>
            </a:r>
            <a:endParaRPr b="0" lang="en-US" sz="2000" spc="-1" strike="noStrike">
              <a:latin typeface="Arial"/>
            </a:endParaRPr>
          </a:p>
          <a:p>
            <a:pPr marL="216000" indent="-215280">
              <a:lnSpc>
                <a:spcPct val="100000"/>
              </a:lnSpc>
              <a:tabLst>
                <a:tab algn="l" pos="0"/>
              </a:tabLst>
            </a:pPr>
            <a:r>
              <a:rPr b="0" lang="en-US" sz="2000" spc="-1" strike="noStrike">
                <a:latin typeface="Arial"/>
              </a:rPr>
              <a:t>https://towardsdatascience.com/a-field-guide-to-the-most-popular-parameters-d734596c3f26</a:t>
            </a:r>
            <a:endParaRPr b="0" lang="en-US" sz="2000" spc="-1" strike="noStrike">
              <a:latin typeface="Arial"/>
            </a:endParaRPr>
          </a:p>
        </p:txBody>
      </p:sp>
      <p:sp>
        <p:nvSpPr>
          <p:cNvPr id="137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84936C-B66A-4F44-A69F-52B38D1A14E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PlaceHolder 1"/>
          <p:cNvSpPr>
            <a:spLocks noGrp="1"/>
          </p:cNvSpPr>
          <p:nvPr>
            <p:ph type="sldImg"/>
          </p:nvPr>
        </p:nvSpPr>
        <p:spPr>
          <a:xfrm>
            <a:off x="685800" y="1143000"/>
            <a:ext cx="5485320" cy="3085200"/>
          </a:xfrm>
          <a:prstGeom prst="rect">
            <a:avLst/>
          </a:prstGeom>
        </p:spPr>
      </p:sp>
      <p:sp>
        <p:nvSpPr>
          <p:cNvPr id="137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1" lang="en-US" sz="1200" spc="-1" strike="noStrike">
                <a:solidFill>
                  <a:srgbClr val="000000"/>
                </a:solidFill>
                <a:latin typeface="+mn-lt"/>
                <a:ea typeface="+mn-ea"/>
              </a:rPr>
              <a:t>One reason the normal distribution is important is that many psychological and educational variables are distributed approximately normally. Measures of reading ability, introversion, job satisfaction, and memory are among the many psychological variables approximately normally distributed. Although the distributions are only approximately normal, they are usually quite close. A second reason the normal distribution is so important is that it is easy for mathematical statisticians to work with. This means that many kinds of statistical tests can be derived for normal distributions. Almost all statistical tests discussed in this text assume normal distributions. Fortunately, these tests work very well even if the distribution is only approximately normally distributed. Some tests work well even with very wide deviations from normality. Finally, if the mean and standard deviation of a normal distribution are known, it is easy to convert back and forth from raw scores to percentiles.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Normal Distribution</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https://www.me.psu.edu/casestudy/Statistics/normal.htm</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37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8FF4D43-FC25-4FBE-909E-6A035226609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7" name="PlaceHolder 1"/>
          <p:cNvSpPr>
            <a:spLocks noGrp="1"/>
          </p:cNvSpPr>
          <p:nvPr>
            <p:ph type="sldImg"/>
          </p:nvPr>
        </p:nvSpPr>
        <p:spPr>
          <a:xfrm>
            <a:off x="685800" y="1143000"/>
            <a:ext cx="5485320" cy="3085200"/>
          </a:xfrm>
          <a:prstGeom prst="rect">
            <a:avLst/>
          </a:prstGeom>
        </p:spPr>
      </p:sp>
      <p:sp>
        <p:nvSpPr>
          <p:cNvPr id="137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Problems with Using the Normal Distribution – and Ways to Improve Quality and Efficiency of Data Analysis</a:t>
            </a:r>
            <a:endParaRPr b="0" lang="en-US" sz="2000" spc="-1" strike="noStrike">
              <a:latin typeface="Arial"/>
            </a:endParaRPr>
          </a:p>
          <a:p>
            <a:pPr marL="216000" indent="-215280">
              <a:lnSpc>
                <a:spcPct val="100000"/>
              </a:lnSpc>
              <a:tabLst>
                <a:tab algn="l" pos="0"/>
              </a:tabLst>
            </a:pPr>
            <a:r>
              <a:rPr b="0" lang="en-US" sz="2000" spc="-1" strike="noStrike">
                <a:latin typeface="Arial"/>
              </a:rPr>
              <a:t>https://journals.plos.org/plosone/article?id=10.1371/journal.pone.0021403 </a:t>
            </a:r>
            <a:endParaRPr b="0" lang="en-US" sz="2000" spc="-1" strike="noStrike">
              <a:latin typeface="Arial"/>
            </a:endParaRPr>
          </a:p>
        </p:txBody>
      </p:sp>
      <p:sp>
        <p:nvSpPr>
          <p:cNvPr id="137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444915D-D60D-47F0-8504-0A83FD1ED6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0" name="PlaceHolder 1"/>
          <p:cNvSpPr>
            <a:spLocks noGrp="1"/>
          </p:cNvSpPr>
          <p:nvPr>
            <p:ph type="sldImg"/>
          </p:nvPr>
        </p:nvSpPr>
        <p:spPr>
          <a:xfrm>
            <a:off x="685800" y="1143000"/>
            <a:ext cx="5485320" cy="3085200"/>
          </a:xfrm>
          <a:prstGeom prst="rect">
            <a:avLst/>
          </a:prstGeom>
        </p:spPr>
      </p:sp>
      <p:sp>
        <p:nvSpPr>
          <p:cNvPr id="138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It can’t be negative in 95% confidence intervals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38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CF16AB-F0D7-4188-A20C-80B64A3EDF4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type="sldImg"/>
          </p:nvPr>
        </p:nvSpPr>
        <p:spPr>
          <a:xfrm>
            <a:off x="685800" y="1143000"/>
            <a:ext cx="5485320" cy="3085200"/>
          </a:xfrm>
          <a:prstGeom prst="rect">
            <a:avLst/>
          </a:prstGeom>
        </p:spPr>
      </p:sp>
      <p:sp>
        <p:nvSpPr>
          <p:cNvPr id="138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Central Limit Theorem — Misconceptions | by Mate Pocs | Analytics Vidhya | Medium</a:t>
            </a:r>
            <a:endParaRPr b="0" lang="en-US" sz="2000" spc="-1" strike="noStrike">
              <a:latin typeface="Arial"/>
            </a:endParaRPr>
          </a:p>
          <a:p>
            <a:pPr marL="216000" indent="-215280">
              <a:lnSpc>
                <a:spcPct val="100000"/>
              </a:lnSpc>
              <a:tabLst>
                <a:tab algn="l" pos="0"/>
              </a:tabLst>
            </a:pPr>
            <a:r>
              <a:rPr b="0" lang="en-US" sz="2000" spc="-1" strike="noStrike">
                <a:latin typeface="Arial"/>
              </a:rPr>
              <a:t>https://medium.com/analytics-vidhya/central-limit-theorem-misconceptions-f9eb9710e4bb</a:t>
            </a:r>
            <a:endParaRPr b="0" lang="en-US" sz="2000" spc="-1" strike="noStrike">
              <a:latin typeface="Arial"/>
            </a:endParaRPr>
          </a:p>
        </p:txBody>
      </p:sp>
      <p:sp>
        <p:nvSpPr>
          <p:cNvPr id="138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CD4173B-4EE0-4E9C-8A6E-CA6A2CBB8E0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PlaceHolder 1"/>
          <p:cNvSpPr>
            <a:spLocks noGrp="1"/>
          </p:cNvSpPr>
          <p:nvPr>
            <p:ph type="sldImg"/>
          </p:nvPr>
        </p:nvSpPr>
        <p:spPr>
          <a:xfrm>
            <a:off x="685800" y="1143000"/>
            <a:ext cx="5485320" cy="3085200"/>
          </a:xfrm>
          <a:prstGeom prst="rect">
            <a:avLst/>
          </a:prstGeom>
        </p:spPr>
      </p:sp>
      <p:sp>
        <p:nvSpPr>
          <p:cNvPr id="138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Sample size is not detrimental to hypothesis testing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U just need to take care of practical significance </a:t>
            </a:r>
            <a:endParaRPr b="0" lang="en-US" sz="2000" spc="-1" strike="noStrike">
              <a:latin typeface="Arial"/>
            </a:endParaRPr>
          </a:p>
        </p:txBody>
      </p:sp>
      <p:sp>
        <p:nvSpPr>
          <p:cNvPr id="138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332500-ECF0-4F6D-886C-08BCD60A15F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PlaceHolder 1"/>
          <p:cNvSpPr>
            <a:spLocks noGrp="1"/>
          </p:cNvSpPr>
          <p:nvPr>
            <p:ph type="sldImg"/>
          </p:nvPr>
        </p:nvSpPr>
        <p:spPr>
          <a:xfrm>
            <a:off x="685800" y="1143000"/>
            <a:ext cx="5485320" cy="3085200"/>
          </a:xfrm>
          <a:prstGeom prst="rect">
            <a:avLst/>
          </a:prstGeom>
        </p:spPr>
      </p:sp>
      <p:sp>
        <p:nvSpPr>
          <p:cNvPr id="139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Sampling Distribution of the Sample Proportion, p-hat » Biostatistics » College of Public Health and Health Professions » University of Florida</a:t>
            </a:r>
            <a:endParaRPr b="0" lang="en-US" sz="2000" spc="-1" strike="noStrike">
              <a:latin typeface="Arial"/>
            </a:endParaRPr>
          </a:p>
          <a:p>
            <a:pPr marL="216000" indent="-215280">
              <a:lnSpc>
                <a:spcPct val="100000"/>
              </a:lnSpc>
              <a:tabLst>
                <a:tab algn="l" pos="0"/>
              </a:tabLst>
            </a:pPr>
            <a:r>
              <a:rPr b="0" lang="en-US" sz="2000" spc="-1" strike="noStrike">
                <a:latin typeface="Arial"/>
              </a:rPr>
              <a:t>https://bolt.mph.ufl.edu/6050-6052/module-9/sampling-distribution-of-p-hat/ </a:t>
            </a:r>
            <a:endParaRPr b="0" lang="en-US" sz="2000" spc="-1" strike="noStrike">
              <a:latin typeface="Arial"/>
            </a:endParaRPr>
          </a:p>
        </p:txBody>
      </p:sp>
      <p:sp>
        <p:nvSpPr>
          <p:cNvPr id="139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645EBE6-7D0F-46EE-8881-F5913FB1225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2" name="PlaceHolder 1"/>
          <p:cNvSpPr>
            <a:spLocks noGrp="1"/>
          </p:cNvSpPr>
          <p:nvPr>
            <p:ph type="sldImg"/>
          </p:nvPr>
        </p:nvSpPr>
        <p:spPr>
          <a:xfrm>
            <a:off x="685800" y="1143000"/>
            <a:ext cx="5485320" cy="3085200"/>
          </a:xfrm>
          <a:prstGeom prst="rect">
            <a:avLst/>
          </a:prstGeom>
        </p:spPr>
      </p:sp>
      <p:sp>
        <p:nvSpPr>
          <p:cNvPr id="139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Jan Vanhove :: Some illustrations of bootstrapping</a:t>
            </a:r>
            <a:endParaRPr b="0" lang="en-US" sz="2000" spc="-1" strike="noStrike">
              <a:latin typeface="Arial"/>
            </a:endParaRPr>
          </a:p>
          <a:p>
            <a:pPr marL="216000" indent="-215280">
              <a:lnSpc>
                <a:spcPct val="100000"/>
              </a:lnSpc>
              <a:tabLst>
                <a:tab algn="l" pos="0"/>
              </a:tabLst>
            </a:pPr>
            <a:r>
              <a:rPr b="0" lang="en-US" sz="2000" spc="-1" strike="noStrike">
                <a:latin typeface="Arial"/>
              </a:rPr>
              <a:t>https://janhove.github.io/teaching/2016/12/20/bootstrapping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39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1DF97E9-98DE-4DF1-9F75-F33056E6839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sldImg"/>
          </p:nvPr>
        </p:nvSpPr>
        <p:spPr>
          <a:xfrm>
            <a:off x="685800" y="1143000"/>
            <a:ext cx="5485320" cy="3085200"/>
          </a:xfrm>
          <a:prstGeom prst="rect">
            <a:avLst/>
          </a:prstGeom>
        </p:spPr>
      </p:sp>
      <p:sp>
        <p:nvSpPr>
          <p:cNvPr id="104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Medical oncology doctors </a:t>
            </a:r>
            <a:endParaRPr b="0" lang="en-US" sz="2000" spc="-1" strike="noStrike">
              <a:latin typeface="Arial"/>
            </a:endParaRPr>
          </a:p>
          <a:p>
            <a:pPr marL="216000" indent="-215280">
              <a:lnSpc>
                <a:spcPct val="100000"/>
              </a:lnSpc>
              <a:tabLst>
                <a:tab algn="l" pos="0"/>
              </a:tabLst>
            </a:pPr>
            <a:r>
              <a:rPr b="0" lang="en-US" sz="2000" spc="-1" strike="noStrike">
                <a:latin typeface="Arial"/>
              </a:rPr>
              <a:t>Search for a significant p value </a:t>
            </a:r>
            <a:endParaRPr b="0" lang="en-US" sz="2000" spc="-1" strike="noStrike">
              <a:latin typeface="Arial"/>
            </a:endParaRPr>
          </a:p>
        </p:txBody>
      </p:sp>
      <p:sp>
        <p:nvSpPr>
          <p:cNvPr id="104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9CBBBA9-19C7-4C72-BF78-25716E4928F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PlaceHolder 1"/>
          <p:cNvSpPr>
            <a:spLocks noGrp="1"/>
          </p:cNvSpPr>
          <p:nvPr>
            <p:ph type="sldImg"/>
          </p:nvPr>
        </p:nvSpPr>
        <p:spPr>
          <a:xfrm>
            <a:off x="685800" y="1143000"/>
            <a:ext cx="5485320" cy="3085200"/>
          </a:xfrm>
          <a:prstGeom prst="rect">
            <a:avLst/>
          </a:prstGeom>
        </p:spPr>
      </p:sp>
      <p:sp>
        <p:nvSpPr>
          <p:cNvPr id="139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it-IT" sz="2000" spc="-1" strike="noStrike">
                <a:latin typeface="Arial"/>
              </a:rPr>
              <a:t>Parametric or non-parametric bootstrap</a:t>
            </a:r>
            <a:endParaRPr b="0" lang="en-US" sz="2000" spc="-1" strike="noStrike">
              <a:latin typeface="Arial"/>
            </a:endParaRPr>
          </a:p>
          <a:p>
            <a:pPr marL="216000" indent="-215280">
              <a:lnSpc>
                <a:spcPct val="100000"/>
              </a:lnSpc>
              <a:tabLst>
                <a:tab algn="l" pos="0"/>
              </a:tabLst>
            </a:pPr>
            <a:r>
              <a:rPr b="0" lang="it-IT" sz="2000" spc="-1" strike="noStrike">
                <a:latin typeface="Arial"/>
              </a:rPr>
              <a:t>https://influentialpoints.com/Training/nonparametric-or-parametric_bootstrap.htm</a:t>
            </a:r>
            <a:endParaRPr b="0" lang="en-US" sz="2000" spc="-1" strike="noStrike">
              <a:latin typeface="Arial"/>
            </a:endParaRPr>
          </a:p>
        </p:txBody>
      </p:sp>
      <p:sp>
        <p:nvSpPr>
          <p:cNvPr id="139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DDB44B-B00E-4931-ACDE-70A5307912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PlaceHolder 1"/>
          <p:cNvSpPr>
            <a:spLocks noGrp="1"/>
          </p:cNvSpPr>
          <p:nvPr>
            <p:ph type="sldImg"/>
          </p:nvPr>
        </p:nvSpPr>
        <p:spPr>
          <a:xfrm>
            <a:off x="685800" y="1143000"/>
            <a:ext cx="5485320" cy="3085200"/>
          </a:xfrm>
          <a:prstGeom prst="rect">
            <a:avLst/>
          </a:prstGeom>
        </p:spPr>
      </p:sp>
      <p:sp>
        <p:nvSpPr>
          <p:cNvPr id="104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Prof tom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estimate is not the important thing </a:t>
            </a:r>
            <a:endParaRPr b="0" lang="en-US" sz="2000" spc="-1" strike="noStrike">
              <a:latin typeface="Arial"/>
            </a:endParaRPr>
          </a:p>
          <a:p>
            <a:pPr marL="216000" indent="-215280">
              <a:lnSpc>
                <a:spcPct val="100000"/>
              </a:lnSpc>
              <a:tabLst>
                <a:tab algn="l" pos="0"/>
              </a:tabLst>
            </a:pPr>
            <a:r>
              <a:rPr b="0" lang="en-US" sz="2000" spc="-1" strike="noStrike">
                <a:latin typeface="Arial"/>
              </a:rPr>
              <a:t>How confident are u with the estimate </a:t>
            </a:r>
            <a:endParaRPr b="0" lang="en-US" sz="2000" spc="-1" strike="noStrike">
              <a:latin typeface="Arial"/>
            </a:endParaRPr>
          </a:p>
        </p:txBody>
      </p:sp>
      <p:sp>
        <p:nvSpPr>
          <p:cNvPr id="104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8831AE8-2903-45C2-9CD3-126FAC9D6E5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PlaceHolder 1"/>
          <p:cNvSpPr>
            <a:spLocks noGrp="1"/>
          </p:cNvSpPr>
          <p:nvPr>
            <p:ph type="sldImg"/>
          </p:nvPr>
        </p:nvSpPr>
        <p:spPr>
          <a:xfrm>
            <a:off x="685800" y="1143000"/>
            <a:ext cx="5485320" cy="3085200"/>
          </a:xfrm>
          <a:prstGeom prst="rect">
            <a:avLst/>
          </a:prstGeom>
        </p:spPr>
      </p:sp>
      <p:sp>
        <p:nvSpPr>
          <p:cNvPr id="105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Making decisions based on facts (</a:t>
            </a:r>
            <a:r>
              <a:rPr b="1" i="1" lang="en-US" sz="1200" spc="-1" strike="noStrike">
                <a:solidFill>
                  <a:srgbClr val="000000"/>
                </a:solidFill>
                <a:latin typeface="+mn-lt"/>
                <a:ea typeface="+mn-ea"/>
              </a:rPr>
              <a:t>parameters</a:t>
            </a:r>
            <a:r>
              <a:rPr b="0" lang="en-US" sz="1200" spc="-1" strike="noStrike">
                <a:solidFill>
                  <a:srgbClr val="000000"/>
                </a:solidFill>
                <a:latin typeface="+mn-lt"/>
                <a:ea typeface="+mn-ea"/>
              </a:rPr>
              <a:t>) is hard enough as it is, but -curses!- sometimes we don’t even have the facts we need. Instead, what we know (our </a:t>
            </a:r>
            <a:r>
              <a:rPr b="1" i="1" lang="en-US" sz="1200" spc="-1" strike="noStrike" u="sng">
                <a:solidFill>
                  <a:srgbClr val="000000"/>
                </a:solidFill>
                <a:uFillTx/>
                <a:latin typeface="+mn-lt"/>
                <a:ea typeface="+mn-ea"/>
                <a:hlinkClick r:id="rId1"/>
              </a:rPr>
              <a:t>sample</a:t>
            </a:r>
            <a:r>
              <a:rPr b="0" lang="en-US" sz="1200" spc="-1" strike="noStrike">
                <a:solidFill>
                  <a:srgbClr val="000000"/>
                </a:solidFill>
                <a:latin typeface="+mn-lt"/>
                <a:ea typeface="+mn-ea"/>
              </a:rPr>
              <a:t>) is different from what we wish we knew (our </a:t>
            </a:r>
            <a:r>
              <a:rPr b="1" i="1" lang="en-US" sz="1200" spc="-1" strike="noStrike" u="sng">
                <a:solidFill>
                  <a:srgbClr val="000000"/>
                </a:solidFill>
                <a:uFillTx/>
                <a:latin typeface="+mn-lt"/>
                <a:ea typeface="+mn-ea"/>
                <a:hlinkClick r:id="rId2"/>
              </a:rPr>
              <a:t>population</a:t>
            </a:r>
            <a:r>
              <a:rPr b="0" lang="en-US" sz="1200" spc="-1" strike="noStrike">
                <a:solidFill>
                  <a:srgbClr val="000000"/>
                </a:solidFill>
                <a:latin typeface="+mn-lt"/>
                <a:ea typeface="+mn-ea"/>
              </a:rPr>
              <a:t>). That’s what it means to have </a:t>
            </a:r>
            <a:r>
              <a:rPr b="1" i="1" lang="en-US" sz="1200" spc="-1" strike="noStrike" u="sng">
                <a:solidFill>
                  <a:srgbClr val="000000"/>
                </a:solidFill>
                <a:uFillTx/>
                <a:latin typeface="+mn-lt"/>
                <a:ea typeface="+mn-ea"/>
                <a:hlinkClick r:id="rId3"/>
              </a:rPr>
              <a:t>uncertainty</a:t>
            </a:r>
            <a:r>
              <a:rPr b="0" lang="en-US" sz="1200" spc="-1" strike="noStrike">
                <a:solidFill>
                  <a:srgbClr val="000000"/>
                </a:solidFill>
                <a:latin typeface="+mn-lt"/>
                <a:ea typeface="+mn-ea"/>
              </a:rPr>
              <a:t>.</a:t>
            </a:r>
            <a:endParaRPr b="0" lang="en-US" sz="1200" spc="-1" strike="noStrike">
              <a:latin typeface="Arial"/>
            </a:endParaRPr>
          </a:p>
        </p:txBody>
      </p:sp>
      <p:sp>
        <p:nvSpPr>
          <p:cNvPr id="105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27F6D22-1434-41F0-98C5-A5E4FB5601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PlaceHolder 1"/>
          <p:cNvSpPr>
            <a:spLocks noGrp="1"/>
          </p:cNvSpPr>
          <p:nvPr>
            <p:ph type="sldImg"/>
          </p:nvPr>
        </p:nvSpPr>
        <p:spPr>
          <a:xfrm>
            <a:off x="685800" y="1143000"/>
            <a:ext cx="5485320" cy="3085200"/>
          </a:xfrm>
          <a:prstGeom prst="rect">
            <a:avLst/>
          </a:prstGeom>
        </p:spPr>
      </p:sp>
      <p:sp>
        <p:nvSpPr>
          <p:cNvPr id="105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Supposing it’s an alien not anything else</a:t>
            </a:r>
            <a:endParaRPr b="0" lang="en-US" sz="2000" spc="-1" strike="noStrike">
              <a:latin typeface="Arial"/>
            </a:endParaRPr>
          </a:p>
          <a:p>
            <a:pPr marL="216000" indent="-215280">
              <a:lnSpc>
                <a:spcPct val="100000"/>
              </a:lnSpc>
              <a:tabLst>
                <a:tab algn="l" pos="0"/>
              </a:tabLst>
            </a:pPr>
            <a:r>
              <a:rPr b="0" lang="en-US" sz="2000" spc="-1" strike="noStrike">
                <a:latin typeface="Arial"/>
              </a:rPr>
              <a:t>Found an alien</a:t>
            </a:r>
            <a:endParaRPr b="0" lang="en-US" sz="2000" spc="-1" strike="noStrike">
              <a:latin typeface="Arial"/>
            </a:endParaRPr>
          </a:p>
        </p:txBody>
      </p:sp>
      <p:sp>
        <p:nvSpPr>
          <p:cNvPr id="105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736B844-2852-4E8F-B1EF-591AF49E9DD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6" name="PlaceHolder 1"/>
          <p:cNvSpPr>
            <a:spLocks noGrp="1"/>
          </p:cNvSpPr>
          <p:nvPr>
            <p:ph type="sldImg"/>
          </p:nvPr>
        </p:nvSpPr>
        <p:spPr>
          <a:xfrm>
            <a:off x="685800" y="1143000"/>
            <a:ext cx="5485320" cy="3085200"/>
          </a:xfrm>
          <a:prstGeom prst="rect">
            <a:avLst/>
          </a:prstGeom>
        </p:spPr>
      </p:sp>
      <p:sp>
        <p:nvSpPr>
          <p:cNvPr id="1057"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05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2326C29-517E-402E-80F7-6E97DFBFF05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PlaceHolder 1"/>
          <p:cNvSpPr>
            <a:spLocks noGrp="1"/>
          </p:cNvSpPr>
          <p:nvPr>
            <p:ph type="sldImg"/>
          </p:nvPr>
        </p:nvSpPr>
        <p:spPr>
          <a:xfrm>
            <a:off x="685800" y="1143000"/>
            <a:ext cx="5485320" cy="3085200"/>
          </a:xfrm>
          <a:prstGeom prst="rect">
            <a:avLst/>
          </a:prstGeom>
        </p:spPr>
      </p:sp>
      <p:sp>
        <p:nvSpPr>
          <p:cNvPr id="106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Tragedy for learning nothing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were not here to learn. We were here to take actions.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have taken a sensible action based on data. We choose the wisely selected default action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06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5BFAADE-89FB-43F9-8F87-C607461BA3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PlaceHolder 1"/>
          <p:cNvSpPr>
            <a:spLocks noGrp="1"/>
          </p:cNvSpPr>
          <p:nvPr>
            <p:ph type="sldImg"/>
          </p:nvPr>
        </p:nvSpPr>
        <p:spPr>
          <a:xfrm>
            <a:off x="685800" y="1143000"/>
            <a:ext cx="5485320" cy="3085200"/>
          </a:xfrm>
          <a:prstGeom prst="rect">
            <a:avLst/>
          </a:prstGeom>
        </p:spPr>
      </p:sp>
      <p:sp>
        <p:nvSpPr>
          <p:cNvPr id="106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Why do the stats from the beginning ?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We could have laid down and choose the dafault button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Because u have actually worked hard, in a fairly manner, attempting to change ur mind if u get enough data.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Thus when u choose the default action now, u choose it wenta dameerak merta7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Ma3 enak 3aref en mmken yekoon kararak ghalat (uncertainty) bs this is the best u can do </a:t>
            </a:r>
            <a:endParaRPr b="0" lang="en-US" sz="2000" spc="-1" strike="noStrike">
              <a:latin typeface="Arial"/>
            </a:endParaRPr>
          </a:p>
          <a:p>
            <a:pPr marL="216000" indent="-215280">
              <a:lnSpc>
                <a:spcPct val="100000"/>
              </a:lnSpc>
              <a:tabLst>
                <a:tab algn="l" pos="0"/>
              </a:tabLst>
            </a:pPr>
            <a:r>
              <a:rPr b="0" lang="en-US" sz="2000" spc="-1" strike="noStrike">
                <a:latin typeface="Arial"/>
              </a:rPr>
              <a:t>And that’s why it is always good to increase sample size </a:t>
            </a:r>
            <a:endParaRPr b="0" lang="en-US" sz="2000" spc="-1" strike="noStrike">
              <a:latin typeface="Arial"/>
            </a:endParaRPr>
          </a:p>
          <a:p>
            <a:pPr marL="216000" indent="-215280">
              <a:lnSpc>
                <a:spcPct val="100000"/>
              </a:lnSpc>
              <a:tabLst>
                <a:tab algn="l" pos="0"/>
              </a:tabLst>
            </a:pPr>
            <a:r>
              <a:rPr b="0" lang="en-US" sz="2000" spc="-1" strike="noStrike">
                <a:latin typeface="Arial"/>
              </a:rPr>
              <a:t>To recude type 1 and type 2 errors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06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2743E43-CFBA-468F-B999-80701D26956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PlaceHolder 1"/>
          <p:cNvSpPr>
            <a:spLocks noGrp="1"/>
          </p:cNvSpPr>
          <p:nvPr>
            <p:ph type="sldImg"/>
          </p:nvPr>
        </p:nvSpPr>
        <p:spPr>
          <a:xfrm>
            <a:off x="685800" y="1143000"/>
            <a:ext cx="5485320" cy="3085200"/>
          </a:xfrm>
          <a:prstGeom prst="rect">
            <a:avLst/>
          </a:prstGeom>
        </p:spPr>
      </p:sp>
      <p:sp>
        <p:nvSpPr>
          <p:cNvPr id="1009"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01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E4C849D-473E-41D6-8659-B9021954FA0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PlaceHolder 1"/>
          <p:cNvSpPr>
            <a:spLocks noGrp="1"/>
          </p:cNvSpPr>
          <p:nvPr>
            <p:ph type="sldImg"/>
          </p:nvPr>
        </p:nvSpPr>
        <p:spPr>
          <a:xfrm>
            <a:off x="685800" y="1143000"/>
            <a:ext cx="5485320" cy="3085200"/>
          </a:xfrm>
          <a:prstGeom prst="rect">
            <a:avLst/>
          </a:prstGeom>
        </p:spPr>
      </p:sp>
      <p:sp>
        <p:nvSpPr>
          <p:cNvPr id="106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Is the yelling enough to change ur mind?</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lower the p value </a:t>
            </a:r>
            <a:endParaRPr b="0" lang="en-US" sz="2000" spc="-1" strike="noStrike">
              <a:latin typeface="Arial"/>
            </a:endParaRPr>
          </a:p>
          <a:p>
            <a:pPr marL="216000" indent="-215280">
              <a:lnSpc>
                <a:spcPct val="100000"/>
              </a:lnSpc>
              <a:tabLst>
                <a:tab algn="l" pos="0"/>
              </a:tabLst>
            </a:pPr>
            <a:r>
              <a:rPr b="0" lang="en-US" sz="2000" spc="-1" strike="noStrike">
                <a:latin typeface="Arial"/>
              </a:rPr>
              <a:t>The more yelling at me </a:t>
            </a:r>
            <a:endParaRPr b="0" lang="en-US" sz="2000" spc="-1" strike="noStrike">
              <a:latin typeface="Arial"/>
            </a:endParaRPr>
          </a:p>
          <a:p>
            <a:pPr marL="216000" indent="-215280">
              <a:lnSpc>
                <a:spcPct val="100000"/>
              </a:lnSpc>
              <a:tabLst>
                <a:tab algn="l" pos="0"/>
              </a:tabLst>
            </a:pPr>
            <a:r>
              <a:rPr b="0" lang="en-US" sz="2000" spc="-1" strike="noStrike">
                <a:latin typeface="Arial"/>
              </a:rPr>
              <a:t>Leave the default action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How to measure yelling?</a:t>
            </a:r>
            <a:endParaRPr b="0" lang="en-US" sz="2000" spc="-1" strike="noStrike">
              <a:latin typeface="Arial"/>
            </a:endParaRPr>
          </a:p>
          <a:p>
            <a:pPr marL="216000" indent="-215280">
              <a:lnSpc>
                <a:spcPct val="100000"/>
              </a:lnSpc>
              <a:tabLst>
                <a:tab algn="l" pos="0"/>
              </a:tabLst>
            </a:pPr>
            <a:r>
              <a:rPr b="0" lang="en-US" sz="2000" spc="-1" strike="noStrike">
                <a:latin typeface="Arial"/>
              </a:rPr>
              <a:t>Compare to a preset significance level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This level determines how much risk u tolerate to take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If u set it to zero </a:t>
            </a:r>
            <a:endParaRPr b="0" lang="en-US" sz="2000" spc="-1" strike="noStrike">
              <a:latin typeface="Arial"/>
            </a:endParaRPr>
          </a:p>
          <a:p>
            <a:pPr marL="216000" indent="-215280">
              <a:lnSpc>
                <a:spcPct val="100000"/>
              </a:lnSpc>
              <a:tabLst>
                <a:tab algn="l" pos="0"/>
              </a:tabLst>
            </a:pPr>
            <a:r>
              <a:rPr b="0" lang="en-US" sz="2000" spc="-1" strike="noStrike">
                <a:latin typeface="Arial"/>
              </a:rPr>
              <a:t>U refuse to leave the default action </a:t>
            </a:r>
            <a:endParaRPr b="0" lang="en-US" sz="2000" spc="-1" strike="noStrike">
              <a:latin typeface="Arial"/>
            </a:endParaRPr>
          </a:p>
          <a:p>
            <a:pPr marL="216000" indent="-215280">
              <a:lnSpc>
                <a:spcPct val="100000"/>
              </a:lnSpc>
              <a:tabLst>
                <a:tab algn="l" pos="0"/>
              </a:tabLst>
            </a:pPr>
            <a:r>
              <a:rPr b="0" lang="en-US" sz="2000" spc="-1" strike="noStrike">
                <a:latin typeface="Arial"/>
              </a:rPr>
              <a:t>Don’t do statistics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definition of a p-value is </a:t>
            </a:r>
            <a:r>
              <a:rPr b="1" lang="en-US" sz="1200" spc="-1" strike="noStrike">
                <a:solidFill>
                  <a:srgbClr val="000000"/>
                </a:solidFill>
                <a:latin typeface="+mn-lt"/>
                <a:ea typeface="+mn-ea"/>
              </a:rPr>
              <a:t>the probability of observing your statistic (or one more extreme in favor of the alternative) if the null hypothesis is true</a:t>
            </a:r>
            <a:r>
              <a:rPr b="0" lang="en-US" sz="1200" spc="-1" strike="noStrike">
                <a:solidFill>
                  <a:srgbClr val="000000"/>
                </a:solidFill>
                <a:latin typeface="+mn-lt"/>
                <a:ea typeface="+mn-ea"/>
              </a:rPr>
              <a:t>.</a:t>
            </a:r>
            <a:endParaRPr b="0" lang="en-US" sz="1200" spc="-1" strike="noStrike">
              <a:latin typeface="Arial"/>
            </a:endParaRPr>
          </a:p>
        </p:txBody>
      </p:sp>
      <p:sp>
        <p:nvSpPr>
          <p:cNvPr id="106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849F3FA-55FD-4129-9FC9-CF3813081DD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PlaceHolder 1"/>
          <p:cNvSpPr>
            <a:spLocks noGrp="1"/>
          </p:cNvSpPr>
          <p:nvPr>
            <p:ph type="sldImg"/>
          </p:nvPr>
        </p:nvSpPr>
        <p:spPr>
          <a:xfrm>
            <a:off x="685800" y="1143000"/>
            <a:ext cx="5485320" cy="3085200"/>
          </a:xfrm>
          <a:prstGeom prst="rect">
            <a:avLst/>
          </a:prstGeom>
        </p:spPr>
      </p:sp>
      <p:sp>
        <p:nvSpPr>
          <p:cNvPr id="1069"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07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9932066-E452-482B-B3FC-4BB6D094F47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PlaceHolder 1"/>
          <p:cNvSpPr>
            <a:spLocks noGrp="1"/>
          </p:cNvSpPr>
          <p:nvPr>
            <p:ph type="sldImg"/>
          </p:nvPr>
        </p:nvSpPr>
        <p:spPr>
          <a:xfrm>
            <a:off x="685800" y="1143000"/>
            <a:ext cx="5485320" cy="3085200"/>
          </a:xfrm>
          <a:prstGeom prst="rect">
            <a:avLst/>
          </a:prstGeom>
        </p:spPr>
      </p:sp>
      <p:sp>
        <p:nvSpPr>
          <p:cNvPr id="107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3 hours were not enough</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What about 30 sec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Easy to stick to default action, but results would be misleading </a:t>
            </a:r>
            <a:endParaRPr b="0" lang="en-US" sz="2000" spc="-1" strike="noStrike">
              <a:latin typeface="Arial"/>
            </a:endParaRPr>
          </a:p>
          <a:p>
            <a:pPr marL="216000" indent="-215280">
              <a:lnSpc>
                <a:spcPct val="100000"/>
              </a:lnSpc>
              <a:tabLst>
                <a:tab algn="l" pos="0"/>
              </a:tabLst>
            </a:pPr>
            <a:r>
              <a:rPr b="0" lang="en-US" sz="2000" spc="-1" strike="noStrike">
                <a:latin typeface="Arial"/>
              </a:rPr>
              <a:t>U didn’t do ur hw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more u have the more opportunity u have given urself to change ur mind if that’s the right thing to do </a:t>
            </a:r>
            <a:endParaRPr b="0" lang="en-US" sz="2000" spc="-1" strike="noStrike">
              <a:latin typeface="Arial"/>
            </a:endParaRPr>
          </a:p>
        </p:txBody>
      </p:sp>
      <p:sp>
        <p:nvSpPr>
          <p:cNvPr id="107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F2EDAD4-60BA-4F9A-8926-96D32DE2BD7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PlaceHolder 1"/>
          <p:cNvSpPr>
            <a:spLocks noGrp="1"/>
          </p:cNvSpPr>
          <p:nvPr>
            <p:ph type="sldImg"/>
          </p:nvPr>
        </p:nvSpPr>
        <p:spPr>
          <a:xfrm>
            <a:off x="685800" y="1143000"/>
            <a:ext cx="5485320" cy="3085200"/>
          </a:xfrm>
          <a:prstGeom prst="rect">
            <a:avLst/>
          </a:prstGeom>
        </p:spPr>
      </p:sp>
      <p:sp>
        <p:nvSpPr>
          <p:cNvPr id="107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Why not spend 1000000 hours</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Balance between money and effort and time and benefit </a:t>
            </a:r>
            <a:endParaRPr b="0" lang="en-US" sz="2000" spc="-1" strike="noStrike">
              <a:latin typeface="Arial"/>
            </a:endParaRPr>
          </a:p>
        </p:txBody>
      </p:sp>
      <p:sp>
        <p:nvSpPr>
          <p:cNvPr id="107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7FC6EDB-2E85-4428-8408-B118D1C6E90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PlaceHolder 1"/>
          <p:cNvSpPr>
            <a:spLocks noGrp="1"/>
          </p:cNvSpPr>
          <p:nvPr>
            <p:ph type="sldImg"/>
          </p:nvPr>
        </p:nvSpPr>
        <p:spPr>
          <a:xfrm>
            <a:off x="685800" y="1143000"/>
            <a:ext cx="5485320" cy="3085200"/>
          </a:xfrm>
          <a:prstGeom prst="rect">
            <a:avLst/>
          </a:prstGeom>
        </p:spPr>
      </p:sp>
      <p:sp>
        <p:nvSpPr>
          <p:cNvPr id="1078"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07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1AC6B25-19F9-4A4B-AA5D-83055BB077E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PlaceHolder 1"/>
          <p:cNvSpPr>
            <a:spLocks noGrp="1"/>
          </p:cNvSpPr>
          <p:nvPr>
            <p:ph type="sldImg"/>
          </p:nvPr>
        </p:nvSpPr>
        <p:spPr>
          <a:xfrm>
            <a:off x="685800" y="1143000"/>
            <a:ext cx="5485320" cy="3085200"/>
          </a:xfrm>
          <a:prstGeom prst="rect">
            <a:avLst/>
          </a:prstGeom>
        </p:spPr>
      </p:sp>
      <p:sp>
        <p:nvSpPr>
          <p:cNvPr id="1081"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08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35ECCBD-7370-4430-898C-1EF97882F30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PlaceHolder 1"/>
          <p:cNvSpPr>
            <a:spLocks noGrp="1"/>
          </p:cNvSpPr>
          <p:nvPr>
            <p:ph type="sldImg"/>
          </p:nvPr>
        </p:nvSpPr>
        <p:spPr>
          <a:xfrm>
            <a:off x="685800" y="1143000"/>
            <a:ext cx="5485320" cy="3085200"/>
          </a:xfrm>
          <a:prstGeom prst="rect">
            <a:avLst/>
          </a:prstGeom>
        </p:spPr>
      </p:sp>
      <p:sp>
        <p:nvSpPr>
          <p:cNvPr id="101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Pupulation sample statistic parameter </a:t>
            </a:r>
            <a:endParaRPr b="0" lang="en-US" sz="2000" spc="-1" strike="noStrike">
              <a:latin typeface="Arial"/>
            </a:endParaRPr>
          </a:p>
          <a:p>
            <a:pPr marL="216000" indent="-215280">
              <a:lnSpc>
                <a:spcPct val="100000"/>
              </a:lnSpc>
              <a:tabLst>
                <a:tab algn="l" pos="0"/>
              </a:tabLst>
            </a:pPr>
            <a:r>
              <a:rPr b="0" lang="en-US" sz="2000" spc="-1" strike="noStrike">
                <a:latin typeface="Arial"/>
              </a:rPr>
              <a:t>Sampling distribution (in details with simulation )    I should use shiny and demystifying </a:t>
            </a:r>
            <a:endParaRPr b="0" lang="en-US" sz="2000" spc="-1" strike="noStrike">
              <a:latin typeface="Arial"/>
            </a:endParaRPr>
          </a:p>
          <a:p>
            <a:pPr marL="216000" indent="-215280">
              <a:lnSpc>
                <a:spcPct val="100000"/>
              </a:lnSpc>
              <a:tabLst>
                <a:tab algn="l" pos="0"/>
              </a:tabLst>
            </a:pPr>
            <a:r>
              <a:rPr b="0" lang="en-US" sz="2000" spc="-1" strike="noStrike">
                <a:latin typeface="Arial"/>
              </a:rPr>
              <a:t>Law of large numbers </a:t>
            </a:r>
            <a:endParaRPr b="0" lang="en-US" sz="2000" spc="-1" strike="noStrike">
              <a:latin typeface="Arial"/>
            </a:endParaRPr>
          </a:p>
          <a:p>
            <a:pPr marL="216000" indent="-215280">
              <a:lnSpc>
                <a:spcPct val="100000"/>
              </a:lnSpc>
              <a:tabLst>
                <a:tab algn="l" pos="0"/>
              </a:tabLst>
            </a:pPr>
            <a:r>
              <a:rPr b="0" lang="en-US" sz="2000" spc="-1" strike="noStrike">
                <a:latin typeface="Arial"/>
              </a:rPr>
              <a:t>CLT </a:t>
            </a:r>
            <a:endParaRPr b="0" lang="en-US" sz="2000" spc="-1" strike="noStrike">
              <a:latin typeface="Arial"/>
            </a:endParaRPr>
          </a:p>
          <a:p>
            <a:pPr marL="216000" indent="-215280">
              <a:lnSpc>
                <a:spcPct val="100000"/>
              </a:lnSpc>
              <a:tabLst>
                <a:tab algn="l" pos="0"/>
              </a:tabLst>
            </a:pPr>
            <a:r>
              <a:rPr b="0" lang="en-US" sz="2000" spc="-1" strike="noStrike">
                <a:latin typeface="Arial"/>
              </a:rPr>
              <a:t>Bootstraping </a:t>
            </a:r>
            <a:endParaRPr b="0" lang="en-US" sz="2000" spc="-1" strike="noStrike">
              <a:latin typeface="Arial"/>
            </a:endParaRPr>
          </a:p>
          <a:p>
            <a:pPr marL="216000" indent="-215280">
              <a:lnSpc>
                <a:spcPct val="100000"/>
              </a:lnSpc>
              <a:tabLst>
                <a:tab algn="l" pos="0"/>
              </a:tabLst>
            </a:pPr>
            <a:r>
              <a:rPr b="0" lang="en-US" sz="2000" spc="-1" strike="noStrike">
                <a:latin typeface="Arial"/>
              </a:rPr>
              <a:t>Statistical vs practical significance </a:t>
            </a:r>
            <a:endParaRPr b="0" lang="en-US" sz="2000" spc="-1" strike="noStrike">
              <a:latin typeface="Arial"/>
            </a:endParaRPr>
          </a:p>
          <a:p>
            <a:pPr marL="216000" indent="-215280">
              <a:lnSpc>
                <a:spcPct val="100000"/>
              </a:lnSpc>
              <a:tabLst>
                <a:tab algn="l" pos="0"/>
              </a:tabLst>
            </a:pPr>
            <a:r>
              <a:rPr b="0" lang="en-US" sz="2000" spc="-1" strike="noStrike">
                <a:latin typeface="Arial"/>
              </a:rPr>
              <a:t>Hypothesis testing </a:t>
            </a:r>
            <a:endParaRPr b="0" lang="en-US" sz="2000" spc="-1" strike="noStrike">
              <a:latin typeface="Arial"/>
            </a:endParaRPr>
          </a:p>
          <a:p>
            <a:pPr marL="216000" indent="-215280">
              <a:lnSpc>
                <a:spcPct val="100000"/>
              </a:lnSpc>
              <a:tabLst>
                <a:tab algn="l" pos="0"/>
              </a:tabLst>
            </a:pPr>
            <a:r>
              <a:rPr b="0" lang="en-US" sz="2000" spc="-1" strike="noStrike">
                <a:latin typeface="Arial"/>
              </a:rPr>
              <a:t>Types of Errors </a:t>
            </a:r>
            <a:endParaRPr b="0" lang="en-US" sz="2000" spc="-1" strike="noStrike">
              <a:latin typeface="Arial"/>
            </a:endParaRPr>
          </a:p>
          <a:p>
            <a:pPr marL="216000" indent="-215280">
              <a:lnSpc>
                <a:spcPct val="100000"/>
              </a:lnSpc>
              <a:tabLst>
                <a:tab algn="l" pos="0"/>
              </a:tabLst>
            </a:pPr>
            <a:r>
              <a:rPr b="0" lang="en-US" sz="2000" spc="-1" strike="noStrike">
                <a:latin typeface="Arial"/>
              </a:rPr>
              <a:t>P value </a:t>
            </a:r>
            <a:endParaRPr b="0" lang="en-US" sz="2000" spc="-1" strike="noStrike">
              <a:latin typeface="Arial"/>
            </a:endParaRPr>
          </a:p>
          <a:p>
            <a:pPr marL="216000" indent="-215280">
              <a:lnSpc>
                <a:spcPct val="100000"/>
              </a:lnSpc>
              <a:tabLst>
                <a:tab algn="l" pos="0"/>
              </a:tabLst>
            </a:pPr>
            <a:r>
              <a:rPr b="0" lang="en-US" sz="2000" spc="-1" strike="noStrike">
                <a:latin typeface="Arial"/>
              </a:rPr>
              <a:t>Sample size detrimental effect on hypothesis testing  </a:t>
            </a:r>
            <a:endParaRPr b="0" lang="en-US" sz="2000" spc="-1" strike="noStrike">
              <a:latin typeface="Arial"/>
            </a:endParaRPr>
          </a:p>
        </p:txBody>
      </p:sp>
      <p:sp>
        <p:nvSpPr>
          <p:cNvPr id="101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908D6A2-7C77-46F7-B7DA-C5E807C728B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3" name="PlaceHolder 1"/>
          <p:cNvSpPr>
            <a:spLocks noGrp="1"/>
          </p:cNvSpPr>
          <p:nvPr>
            <p:ph type="sldImg"/>
          </p:nvPr>
        </p:nvSpPr>
        <p:spPr>
          <a:xfrm>
            <a:off x="685800" y="1143000"/>
            <a:ext cx="5485320" cy="3085200"/>
          </a:xfrm>
          <a:prstGeom prst="rect">
            <a:avLst/>
          </a:prstGeom>
        </p:spPr>
      </p:sp>
      <p:sp>
        <p:nvSpPr>
          <p:cNvPr id="1084"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08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2CF5AE6-5459-4B50-8F8E-9A01DB0B122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PlaceHolder 1"/>
          <p:cNvSpPr>
            <a:spLocks noGrp="1"/>
          </p:cNvSpPr>
          <p:nvPr>
            <p:ph type="sldImg"/>
          </p:nvPr>
        </p:nvSpPr>
        <p:spPr>
          <a:xfrm>
            <a:off x="685800" y="1143000"/>
            <a:ext cx="5485320" cy="3085200"/>
          </a:xfrm>
          <a:prstGeom prst="rect">
            <a:avLst/>
          </a:prstGeom>
        </p:spPr>
      </p:sp>
      <p:sp>
        <p:nvSpPr>
          <p:cNvPr id="108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Suppose we see an alien. Is our null hypothesis ridiculous? No, of course not. How about if we hike for three hours and we see no aliens? Is the null hypothesis of alien life ridiculous? Still no. (If you’re struggling with this, you should really go hiking on planet Earth some time. It’s easy to go three hours without seeing other humans…)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Evidence never make the null hypothesis ridiculous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108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50D33A8-3429-4C10-A68C-4750EBBD758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PlaceHolder 1"/>
          <p:cNvSpPr>
            <a:spLocks noGrp="1"/>
          </p:cNvSpPr>
          <p:nvPr>
            <p:ph type="sldImg"/>
          </p:nvPr>
        </p:nvSpPr>
        <p:spPr>
          <a:xfrm>
            <a:off x="685800" y="1143000"/>
            <a:ext cx="5485320" cy="3085200"/>
          </a:xfrm>
          <a:prstGeom prst="rect">
            <a:avLst/>
          </a:prstGeom>
        </p:spPr>
      </p:sp>
      <p:sp>
        <p:nvSpPr>
          <p:cNvPr id="109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Work from home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Or gather entire population!    (that’s not statistics)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09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350586-473B-49E5-97FD-3AB25276A4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PlaceHolder 1"/>
          <p:cNvSpPr>
            <a:spLocks noGrp="1"/>
          </p:cNvSpPr>
          <p:nvPr>
            <p:ph type="sldImg"/>
          </p:nvPr>
        </p:nvSpPr>
        <p:spPr>
          <a:xfrm>
            <a:off x="685800" y="1143000"/>
            <a:ext cx="5485320" cy="3085200"/>
          </a:xfrm>
          <a:prstGeom prst="rect">
            <a:avLst/>
          </a:prstGeom>
        </p:spPr>
      </p:sp>
      <p:sp>
        <p:nvSpPr>
          <p:cNvPr id="109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 most important idea in statistics | by Cassie Kozyrkov | Towards Data Science</a:t>
            </a:r>
            <a:endParaRPr b="0" lang="en-US" sz="2000" spc="-1" strike="noStrike">
              <a:latin typeface="Arial"/>
            </a:endParaRPr>
          </a:p>
          <a:p>
            <a:pPr marL="216000" indent="-215280">
              <a:lnSpc>
                <a:spcPct val="100000"/>
              </a:lnSpc>
              <a:tabLst>
                <a:tab algn="l" pos="0"/>
              </a:tabLst>
            </a:pPr>
            <a:r>
              <a:rPr b="0" lang="en-US" sz="2000" spc="-1" strike="noStrike">
                <a:latin typeface="Arial"/>
              </a:rPr>
              <a:t>https://towardsdatascience.com/the-most-important-idea-in-statistics-8c18d514ad1c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Statistical inference in one sentence | by Cassie Kozyrkov | HackerNoon.com | Medium</a:t>
            </a:r>
            <a:endParaRPr b="0" lang="en-US" sz="2000" spc="-1" strike="noStrike">
              <a:latin typeface="Arial"/>
            </a:endParaRPr>
          </a:p>
          <a:p>
            <a:pPr marL="216000" indent="-215280">
              <a:lnSpc>
                <a:spcPct val="100000"/>
              </a:lnSpc>
              <a:tabLst>
                <a:tab algn="l" pos="0"/>
              </a:tabLst>
            </a:pPr>
            <a:r>
              <a:rPr b="0" lang="en-US" sz="2000" spc="-1" strike="noStrike">
                <a:latin typeface="Arial"/>
              </a:rPr>
              <a:t>https://medium.com/hackernoon/statistical-inference-in-one-sentence-33a4683a6424 </a:t>
            </a:r>
            <a:endParaRPr b="0" lang="en-US" sz="2000" spc="-1" strike="noStrike">
              <a:latin typeface="Arial"/>
            </a:endParaRPr>
          </a:p>
        </p:txBody>
      </p:sp>
      <p:sp>
        <p:nvSpPr>
          <p:cNvPr id="109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E68268-275D-4E52-8970-890DCA06114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5" name="PlaceHolder 1"/>
          <p:cNvSpPr>
            <a:spLocks noGrp="1"/>
          </p:cNvSpPr>
          <p:nvPr>
            <p:ph type="sldImg"/>
          </p:nvPr>
        </p:nvSpPr>
        <p:spPr>
          <a:xfrm>
            <a:off x="685800" y="1143000"/>
            <a:ext cx="5485320" cy="3085200"/>
          </a:xfrm>
          <a:prstGeom prst="rect">
            <a:avLst/>
          </a:prstGeom>
        </p:spPr>
      </p:sp>
      <p:sp>
        <p:nvSpPr>
          <p:cNvPr id="109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Discuss how sample size can keep type 1 error rate </a:t>
            </a:r>
            <a:endParaRPr b="0" lang="en-US" sz="2000" spc="-1" strike="noStrike">
              <a:latin typeface="Arial"/>
            </a:endParaRPr>
          </a:p>
          <a:p>
            <a:pPr marL="216000" indent="-215280">
              <a:lnSpc>
                <a:spcPct val="100000"/>
              </a:lnSpc>
              <a:tabLst>
                <a:tab algn="l" pos="0"/>
              </a:tabLst>
            </a:pPr>
            <a:r>
              <a:rPr b="0" lang="en-US" sz="2000" spc="-1" strike="noStrike">
                <a:latin typeface="Arial"/>
              </a:rPr>
              <a:t>And in the same time decrease type 2 error </a:t>
            </a:r>
            <a:endParaRPr b="0" lang="en-US" sz="2000" spc="-1" strike="noStrike">
              <a:latin typeface="Arial"/>
            </a:endParaRPr>
          </a:p>
        </p:txBody>
      </p:sp>
      <p:sp>
        <p:nvSpPr>
          <p:cNvPr id="109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5454975-9252-4563-80C1-F0D4ADE53F5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PlaceHolder 1"/>
          <p:cNvSpPr>
            <a:spLocks noGrp="1"/>
          </p:cNvSpPr>
          <p:nvPr>
            <p:ph type="sldImg"/>
          </p:nvPr>
        </p:nvSpPr>
        <p:spPr>
          <a:xfrm>
            <a:off x="685800" y="1143000"/>
            <a:ext cx="5485320" cy="3085200"/>
          </a:xfrm>
          <a:prstGeom prst="rect">
            <a:avLst/>
          </a:prstGeom>
        </p:spPr>
      </p:sp>
      <p:sp>
        <p:nvSpPr>
          <p:cNvPr id="109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What we’re doing here is visualizing the null hypothesis world and figuring out how things work there so we can make a toy model of it. That’s what the </a:t>
            </a:r>
            <a:r>
              <a:rPr b="0" lang="en-US" sz="1200" spc="-1" strike="noStrike" u="sng">
                <a:solidFill>
                  <a:srgbClr val="000000"/>
                </a:solidFill>
                <a:uFillTx/>
                <a:latin typeface="+mn-lt"/>
                <a:ea typeface="+mn-ea"/>
                <a:hlinkClick r:id="rId1"/>
              </a:rPr>
              <a:t>calculations are all about</a:t>
            </a:r>
            <a:r>
              <a:rPr b="0" lang="en-US" sz="1200" spc="-1" strike="noStrike">
                <a:solidFill>
                  <a:srgbClr val="000000"/>
                </a:solidFill>
                <a:latin typeface="+mn-lt"/>
                <a:ea typeface="+mn-ea"/>
              </a:rPr>
              <a:t>.</a:t>
            </a:r>
            <a:endParaRPr b="0" lang="en-US" sz="1200" spc="-1" strike="noStrike">
              <a:latin typeface="Arial"/>
            </a:endParaRPr>
          </a:p>
        </p:txBody>
      </p:sp>
      <p:sp>
        <p:nvSpPr>
          <p:cNvPr id="110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A493CE5-2C11-4988-BDF0-21F26B1E457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1" name="PlaceHolder 1"/>
          <p:cNvSpPr>
            <a:spLocks noGrp="1"/>
          </p:cNvSpPr>
          <p:nvPr>
            <p:ph type="sldImg"/>
          </p:nvPr>
        </p:nvSpPr>
        <p:spPr>
          <a:xfrm>
            <a:off x="685800" y="1143000"/>
            <a:ext cx="5485320" cy="3085200"/>
          </a:xfrm>
          <a:prstGeom prst="rect">
            <a:avLst/>
          </a:prstGeom>
        </p:spPr>
      </p:sp>
      <p:sp>
        <p:nvSpPr>
          <p:cNvPr id="1102"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10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9346AA7-5CFF-44E4-9D57-80733ADB60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4" name="PlaceHolder 1"/>
          <p:cNvSpPr>
            <a:spLocks noGrp="1"/>
          </p:cNvSpPr>
          <p:nvPr>
            <p:ph type="sldImg"/>
          </p:nvPr>
        </p:nvSpPr>
        <p:spPr>
          <a:xfrm>
            <a:off x="685800" y="1143000"/>
            <a:ext cx="5485320" cy="3085200"/>
          </a:xfrm>
          <a:prstGeom prst="rect">
            <a:avLst/>
          </a:prstGeom>
        </p:spPr>
      </p:sp>
      <p:sp>
        <p:nvSpPr>
          <p:cNvPr id="1105"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10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F2CACD2-16C8-4348-AC26-33B70969B9A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7" name="PlaceHolder 1"/>
          <p:cNvSpPr>
            <a:spLocks noGrp="1"/>
          </p:cNvSpPr>
          <p:nvPr>
            <p:ph type="sldImg"/>
          </p:nvPr>
        </p:nvSpPr>
        <p:spPr>
          <a:xfrm>
            <a:off x="685800" y="1143000"/>
            <a:ext cx="5485320" cy="3085200"/>
          </a:xfrm>
          <a:prstGeom prst="rect">
            <a:avLst/>
          </a:prstGeom>
        </p:spPr>
      </p:sp>
      <p:sp>
        <p:nvSpPr>
          <p:cNvPr id="110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We need a reference! </a:t>
            </a:r>
            <a:endParaRPr b="0" lang="en-US" sz="2000" spc="-1" strike="noStrike">
              <a:latin typeface="Arial"/>
            </a:endParaRPr>
          </a:p>
        </p:txBody>
      </p:sp>
      <p:sp>
        <p:nvSpPr>
          <p:cNvPr id="110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A074370-EF69-41E6-AE7C-758E97ADCD9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0" name="PlaceHolder 1"/>
          <p:cNvSpPr>
            <a:spLocks noGrp="1"/>
          </p:cNvSpPr>
          <p:nvPr>
            <p:ph type="sldImg"/>
          </p:nvPr>
        </p:nvSpPr>
        <p:spPr>
          <a:xfrm>
            <a:off x="685800" y="1143000"/>
            <a:ext cx="5485320" cy="3085200"/>
          </a:xfrm>
          <a:prstGeom prst="rect">
            <a:avLst/>
          </a:prstGeom>
        </p:spPr>
      </p:sp>
      <p:sp>
        <p:nvSpPr>
          <p:cNvPr id="111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Null hypothesis: drugs equal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11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960D901-9F3B-44C4-A6DF-1CCFF60E9F9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PlaceHolder 1"/>
          <p:cNvSpPr>
            <a:spLocks noGrp="1"/>
          </p:cNvSpPr>
          <p:nvPr>
            <p:ph type="sldImg"/>
          </p:nvPr>
        </p:nvSpPr>
        <p:spPr>
          <a:xfrm>
            <a:off x="685800" y="1143000"/>
            <a:ext cx="5485320" cy="3085200"/>
          </a:xfrm>
          <a:prstGeom prst="rect">
            <a:avLst/>
          </a:prstGeom>
        </p:spPr>
      </p:sp>
      <p:sp>
        <p:nvSpPr>
          <p:cNvPr id="111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If it’s extremely important to avoid false positive, use a lower threshold </a:t>
            </a:r>
            <a:endParaRPr b="0" lang="en-US" sz="2000" spc="-1" strike="noStrike">
              <a:latin typeface="Arial"/>
            </a:endParaRPr>
          </a:p>
        </p:txBody>
      </p:sp>
      <p:sp>
        <p:nvSpPr>
          <p:cNvPr id="111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C009A38-7127-4844-9566-B0C644F471E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PlaceHolder 1"/>
          <p:cNvSpPr>
            <a:spLocks noGrp="1"/>
          </p:cNvSpPr>
          <p:nvPr>
            <p:ph type="sldImg"/>
          </p:nvPr>
        </p:nvSpPr>
        <p:spPr>
          <a:xfrm>
            <a:off x="685800" y="1143000"/>
            <a:ext cx="5485320" cy="3085200"/>
          </a:xfrm>
          <a:prstGeom prst="rect">
            <a:avLst/>
          </a:prstGeom>
        </p:spPr>
      </p:sp>
      <p:sp>
        <p:nvSpPr>
          <p:cNvPr id="111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 gave each drug to a single person </a:t>
            </a:r>
            <a:endParaRPr b="0" lang="en-US" sz="2000" spc="-1" strike="noStrike">
              <a:latin typeface="Arial"/>
            </a:endParaRPr>
          </a:p>
        </p:txBody>
      </p:sp>
      <p:sp>
        <p:nvSpPr>
          <p:cNvPr id="111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504CDFA-D130-4B51-8BAA-B14DBCE1820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PlaceHolder 1"/>
          <p:cNvSpPr>
            <a:spLocks noGrp="1"/>
          </p:cNvSpPr>
          <p:nvPr>
            <p:ph type="sldImg"/>
          </p:nvPr>
        </p:nvSpPr>
        <p:spPr>
          <a:xfrm>
            <a:off x="685800" y="1143000"/>
            <a:ext cx="5485320" cy="3085200"/>
          </a:xfrm>
          <a:prstGeom prst="rect">
            <a:avLst/>
          </a:prstGeom>
        </p:spPr>
      </p:sp>
      <p:sp>
        <p:nvSpPr>
          <p:cNvPr id="112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Drug B may have failed due to </a:t>
            </a:r>
            <a:endParaRPr b="0" lang="en-US" sz="2000" spc="-1" strike="noStrike">
              <a:latin typeface="Arial"/>
            </a:endParaRPr>
          </a:p>
          <a:p>
            <a:pPr marL="216000" indent="-215280">
              <a:lnSpc>
                <a:spcPct val="100000"/>
              </a:lnSpc>
              <a:tabLst>
                <a:tab algn="l" pos="0"/>
              </a:tabLst>
            </a:pPr>
            <a:r>
              <a:rPr b="0" lang="en-US" sz="2000" spc="-1" strike="noStrike">
                <a:latin typeface="Arial"/>
              </a:rPr>
              <a:t>1- medication interaction </a:t>
            </a:r>
            <a:endParaRPr b="0" lang="en-US" sz="2000" spc="-1" strike="noStrike">
              <a:latin typeface="Arial"/>
            </a:endParaRPr>
          </a:p>
          <a:p>
            <a:pPr marL="216000" indent="-215280">
              <a:lnSpc>
                <a:spcPct val="100000"/>
              </a:lnSpc>
              <a:tabLst>
                <a:tab algn="l" pos="0"/>
              </a:tabLst>
            </a:pPr>
            <a:r>
              <a:rPr b="0" lang="en-US" sz="2000" spc="-1" strike="noStrike">
                <a:latin typeface="Arial"/>
              </a:rPr>
              <a:t>2- missed a dose </a:t>
            </a:r>
            <a:endParaRPr b="0" lang="en-US" sz="2000" spc="-1" strike="noStrike">
              <a:latin typeface="Arial"/>
            </a:endParaRPr>
          </a:p>
          <a:p>
            <a:pPr marL="216000" indent="-215280">
              <a:lnSpc>
                <a:spcPct val="100000"/>
              </a:lnSpc>
              <a:tabLst>
                <a:tab algn="l" pos="0"/>
              </a:tabLst>
            </a:pPr>
            <a:r>
              <a:rPr b="0" lang="en-US" sz="2000" spc="-1" strike="noStrike">
                <a:latin typeface="Arial"/>
              </a:rPr>
              <a:t>3- allergy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Drug A may have succeeded due to placebo effect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12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DCD108E-8484-4D12-B4A1-E059346F2BD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PlaceHolder 1"/>
          <p:cNvSpPr>
            <a:spLocks noGrp="1"/>
          </p:cNvSpPr>
          <p:nvPr>
            <p:ph type="sldImg"/>
          </p:nvPr>
        </p:nvSpPr>
        <p:spPr>
          <a:xfrm>
            <a:off x="685800" y="1143000"/>
            <a:ext cx="5485320" cy="3085200"/>
          </a:xfrm>
          <a:prstGeom prst="rect">
            <a:avLst/>
          </a:prstGeom>
        </p:spPr>
      </p:sp>
      <p:sp>
        <p:nvSpPr>
          <p:cNvPr id="112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Drug B may have failed due to </a:t>
            </a:r>
            <a:endParaRPr b="0" lang="en-US" sz="2000" spc="-1" strike="noStrike">
              <a:latin typeface="Arial"/>
            </a:endParaRPr>
          </a:p>
          <a:p>
            <a:pPr marL="216000" indent="-215280">
              <a:lnSpc>
                <a:spcPct val="100000"/>
              </a:lnSpc>
              <a:tabLst>
                <a:tab algn="l" pos="0"/>
              </a:tabLst>
            </a:pPr>
            <a:r>
              <a:rPr b="0" lang="en-US" sz="2000" spc="-1" strike="noStrike">
                <a:latin typeface="Arial"/>
              </a:rPr>
              <a:t>1- medication interaction </a:t>
            </a:r>
            <a:endParaRPr b="0" lang="en-US" sz="2000" spc="-1" strike="noStrike">
              <a:latin typeface="Arial"/>
            </a:endParaRPr>
          </a:p>
          <a:p>
            <a:pPr marL="216000" indent="-215280">
              <a:lnSpc>
                <a:spcPct val="100000"/>
              </a:lnSpc>
              <a:tabLst>
                <a:tab algn="l" pos="0"/>
              </a:tabLst>
            </a:pPr>
            <a:r>
              <a:rPr b="0" lang="en-US" sz="2000" spc="-1" strike="noStrike">
                <a:latin typeface="Arial"/>
              </a:rPr>
              <a:t>2- missed a dose </a:t>
            </a:r>
            <a:endParaRPr b="0" lang="en-US" sz="2000" spc="-1" strike="noStrike">
              <a:latin typeface="Arial"/>
            </a:endParaRPr>
          </a:p>
          <a:p>
            <a:pPr marL="216000" indent="-215280">
              <a:lnSpc>
                <a:spcPct val="100000"/>
              </a:lnSpc>
              <a:tabLst>
                <a:tab algn="l" pos="0"/>
              </a:tabLst>
            </a:pPr>
            <a:r>
              <a:rPr b="0" lang="en-US" sz="2000" spc="-1" strike="noStrike">
                <a:latin typeface="Arial"/>
              </a:rPr>
              <a:t>3- allergy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Drug A may have succeeded due to placebo effect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12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187A0A8-2149-4D3C-A767-5A37C778220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PlaceHolder 1"/>
          <p:cNvSpPr>
            <a:spLocks noGrp="1"/>
          </p:cNvSpPr>
          <p:nvPr>
            <p:ph type="sldImg"/>
          </p:nvPr>
        </p:nvSpPr>
        <p:spPr>
          <a:xfrm>
            <a:off x="685800" y="1143000"/>
            <a:ext cx="5485320" cy="3085200"/>
          </a:xfrm>
          <a:prstGeom prst="rect">
            <a:avLst/>
          </a:prstGeom>
        </p:spPr>
      </p:sp>
      <p:sp>
        <p:nvSpPr>
          <p:cNvPr id="1126"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Maybe the first patient in drug B was cured because of placebo </a:t>
            </a:r>
            <a:endParaRPr b="0" lang="en-US" sz="2000" spc="-1" strike="noStrike">
              <a:latin typeface="Arial"/>
            </a:endParaRPr>
          </a:p>
          <a:p>
            <a:pPr marL="216000" indent="-215280">
              <a:lnSpc>
                <a:spcPct val="100000"/>
              </a:lnSpc>
              <a:tabLst>
                <a:tab algn="l" pos="0"/>
              </a:tabLst>
            </a:pPr>
            <a:r>
              <a:rPr b="0" lang="en-US" sz="2000" spc="-1" strike="noStrike">
                <a:latin typeface="Arial"/>
              </a:rPr>
              <a:t>Or the one who failed, because of storage conditions </a:t>
            </a:r>
            <a:endParaRPr b="0" lang="en-US" sz="2000" spc="-1" strike="noStrike">
              <a:latin typeface="Arial"/>
            </a:endParaRPr>
          </a:p>
        </p:txBody>
      </p:sp>
      <p:sp>
        <p:nvSpPr>
          <p:cNvPr id="112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F40CC4D-2FEF-47ED-9B5A-701FEDE4825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PlaceHolder 1"/>
          <p:cNvSpPr>
            <a:spLocks noGrp="1"/>
          </p:cNvSpPr>
          <p:nvPr>
            <p:ph type="sldImg"/>
          </p:nvPr>
        </p:nvSpPr>
        <p:spPr>
          <a:xfrm>
            <a:off x="685800" y="1143000"/>
            <a:ext cx="5485320" cy="3085200"/>
          </a:xfrm>
          <a:prstGeom prst="rect">
            <a:avLst/>
          </a:prstGeom>
        </p:spPr>
      </p:sp>
      <p:sp>
        <p:nvSpPr>
          <p:cNvPr id="1129"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This feels ridiculous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Yes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So it is probably not random chance</a:t>
            </a:r>
            <a:endParaRPr b="0" lang="en-US" sz="2000" spc="-1" strike="noStrike">
              <a:latin typeface="Arial"/>
            </a:endParaRPr>
          </a:p>
        </p:txBody>
      </p:sp>
      <p:sp>
        <p:nvSpPr>
          <p:cNvPr id="113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C1C53B-B191-48D4-BE85-0D7BF2092D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1" name="PlaceHolder 1"/>
          <p:cNvSpPr>
            <a:spLocks noGrp="1"/>
          </p:cNvSpPr>
          <p:nvPr>
            <p:ph type="sldImg"/>
          </p:nvPr>
        </p:nvSpPr>
        <p:spPr>
          <a:xfrm>
            <a:off x="685800" y="1143000"/>
            <a:ext cx="5485320" cy="3085200"/>
          </a:xfrm>
          <a:prstGeom prst="rect">
            <a:avLst/>
          </a:prstGeom>
        </p:spPr>
      </p:sp>
      <p:sp>
        <p:nvSpPr>
          <p:cNvPr id="1132"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Maybe some with drug A has been cured, just by placebo (psychology)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Maybe some with drug B were not cured because they missed doses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But with all these numbers, probability that chance has played a major role is minimal </a:t>
            </a:r>
            <a:endParaRPr b="0" lang="en-US" sz="2000" spc="-1" strike="noStrike">
              <a:latin typeface="Arial"/>
            </a:endParaRPr>
          </a:p>
        </p:txBody>
      </p:sp>
      <p:sp>
        <p:nvSpPr>
          <p:cNvPr id="113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94D7323-A5CE-41D8-A57E-AB776C8C5BC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PlaceHolder 1"/>
          <p:cNvSpPr>
            <a:spLocks noGrp="1"/>
          </p:cNvSpPr>
          <p:nvPr>
            <p:ph type="sldImg"/>
          </p:nvPr>
        </p:nvSpPr>
        <p:spPr>
          <a:xfrm>
            <a:off x="685800" y="1143000"/>
            <a:ext cx="5485320" cy="3085200"/>
          </a:xfrm>
          <a:prstGeom prst="rect">
            <a:avLst/>
          </a:prstGeom>
        </p:spPr>
      </p:sp>
      <p:sp>
        <p:nvSpPr>
          <p:cNvPr id="1135"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13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812957-8395-449D-A3F0-B9FBEA11F3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PlaceHolder 1"/>
          <p:cNvSpPr>
            <a:spLocks noGrp="1"/>
          </p:cNvSpPr>
          <p:nvPr>
            <p:ph type="sldImg"/>
          </p:nvPr>
        </p:nvSpPr>
        <p:spPr>
          <a:xfrm>
            <a:off x="685800" y="1143000"/>
            <a:ext cx="5485320" cy="3085200"/>
          </a:xfrm>
          <a:prstGeom prst="rect">
            <a:avLst/>
          </a:prstGeom>
        </p:spPr>
      </p:sp>
      <p:sp>
        <p:nvSpPr>
          <p:cNvPr id="113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How small p value should be to confident that A is diff than B?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13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337B685-419C-476C-A02A-CF43600BFE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PlaceHolder 1"/>
          <p:cNvSpPr>
            <a:spLocks noGrp="1"/>
          </p:cNvSpPr>
          <p:nvPr>
            <p:ph type="sldImg"/>
          </p:nvPr>
        </p:nvSpPr>
        <p:spPr>
          <a:xfrm>
            <a:off x="685800" y="1143000"/>
            <a:ext cx="5485320" cy="3085200"/>
          </a:xfrm>
          <a:prstGeom prst="rect">
            <a:avLst/>
          </a:prstGeom>
        </p:spPr>
      </p:sp>
      <p:sp>
        <p:nvSpPr>
          <p:cNvPr id="114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Differences are solely due to random chance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Either placebo in the cured or allergy in the not cured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14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7F982C4-E982-4F26-BD9B-6B5B59A0A50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PlaceHolder 1"/>
          <p:cNvSpPr>
            <a:spLocks noGrp="1"/>
          </p:cNvSpPr>
          <p:nvPr>
            <p:ph type="sldImg"/>
          </p:nvPr>
        </p:nvSpPr>
        <p:spPr>
          <a:xfrm>
            <a:off x="685800" y="1143000"/>
            <a:ext cx="5485320" cy="3085200"/>
          </a:xfrm>
          <a:prstGeom prst="rect">
            <a:avLst/>
          </a:prstGeom>
        </p:spPr>
      </p:sp>
      <p:sp>
        <p:nvSpPr>
          <p:cNvPr id="114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Just by chance, something like this would happen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Getting a p value below the threshold when there is no difference is called false positive </a:t>
            </a:r>
            <a:endParaRPr b="0" lang="en-US" sz="2000" spc="-1" strike="noStrike">
              <a:latin typeface="Arial"/>
            </a:endParaRPr>
          </a:p>
        </p:txBody>
      </p:sp>
      <p:sp>
        <p:nvSpPr>
          <p:cNvPr id="114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F16D862-CDE0-4F60-9685-B03898891A3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PlaceHolder 1"/>
          <p:cNvSpPr>
            <a:spLocks noGrp="1"/>
          </p:cNvSpPr>
          <p:nvPr>
            <p:ph type="sldImg"/>
          </p:nvPr>
        </p:nvSpPr>
        <p:spPr>
          <a:xfrm>
            <a:off x="685800" y="1143000"/>
            <a:ext cx="5485320" cy="3085200"/>
          </a:xfrm>
          <a:prstGeom prst="rect">
            <a:avLst/>
          </a:prstGeom>
        </p:spPr>
      </p:sp>
      <p:sp>
        <p:nvSpPr>
          <p:cNvPr id="114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14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C53E5F-D87C-402A-9D08-30F55559E60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PlaceHolder 1"/>
          <p:cNvSpPr>
            <a:spLocks noGrp="1"/>
          </p:cNvSpPr>
          <p:nvPr>
            <p:ph type="sldImg"/>
          </p:nvPr>
        </p:nvSpPr>
        <p:spPr>
          <a:xfrm>
            <a:off x="685800" y="1143000"/>
            <a:ext cx="5485320" cy="3085200"/>
          </a:xfrm>
          <a:prstGeom prst="rect">
            <a:avLst/>
          </a:prstGeom>
        </p:spPr>
      </p:sp>
      <p:sp>
        <p:nvSpPr>
          <p:cNvPr id="115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If it’s extremely important to avoid false positive, use a lower threshold </a:t>
            </a:r>
            <a:endParaRPr b="0" lang="en-US" sz="2000" spc="-1" strike="noStrike">
              <a:latin typeface="Arial"/>
            </a:endParaRPr>
          </a:p>
        </p:txBody>
      </p:sp>
      <p:sp>
        <p:nvSpPr>
          <p:cNvPr id="115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8AE9629-1E6C-4AFE-9204-D97BF2BCEB8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PlaceHolder 1"/>
          <p:cNvSpPr>
            <a:spLocks noGrp="1"/>
          </p:cNvSpPr>
          <p:nvPr>
            <p:ph type="sldImg"/>
          </p:nvPr>
        </p:nvSpPr>
        <p:spPr>
          <a:xfrm>
            <a:off x="685800" y="1143000"/>
            <a:ext cx="5485320" cy="3085200"/>
          </a:xfrm>
          <a:prstGeom prst="rect">
            <a:avLst/>
          </a:prstGeom>
        </p:spPr>
      </p:sp>
      <p:sp>
        <p:nvSpPr>
          <p:cNvPr id="115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Drugs are not different </a:t>
            </a:r>
            <a:endParaRPr b="0" lang="en-US" sz="2000" spc="-1" strike="noStrike">
              <a:latin typeface="Arial"/>
            </a:endParaRPr>
          </a:p>
        </p:txBody>
      </p:sp>
      <p:sp>
        <p:nvSpPr>
          <p:cNvPr id="115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0EFC0A-D946-446F-A200-278A2200CE7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PlaceHolder 1"/>
          <p:cNvSpPr>
            <a:spLocks noGrp="1"/>
          </p:cNvSpPr>
          <p:nvPr>
            <p:ph type="sldImg"/>
          </p:nvPr>
        </p:nvSpPr>
        <p:spPr>
          <a:xfrm>
            <a:off x="685800" y="1143000"/>
            <a:ext cx="5485320" cy="3085200"/>
          </a:xfrm>
          <a:prstGeom prst="rect">
            <a:avLst/>
          </a:prstGeom>
        </p:spPr>
      </p:sp>
      <p:sp>
        <p:nvSpPr>
          <p:cNvPr id="1156"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15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BE95BC-7890-47EB-9B86-E6D7F1BD01A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PlaceHolder 1"/>
          <p:cNvSpPr>
            <a:spLocks noGrp="1"/>
          </p:cNvSpPr>
          <p:nvPr>
            <p:ph type="sldImg"/>
          </p:nvPr>
        </p:nvSpPr>
        <p:spPr>
          <a:xfrm>
            <a:off x="685800" y="1143000"/>
            <a:ext cx="5485320" cy="3085200"/>
          </a:xfrm>
          <a:prstGeom prst="rect">
            <a:avLst/>
          </a:prstGeom>
        </p:spPr>
      </p:sp>
      <p:sp>
        <p:nvSpPr>
          <p:cNvPr id="101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Data </a:t>
            </a:r>
            <a:endParaRPr b="0" lang="en-US" sz="2000" spc="-1" strike="noStrike">
              <a:latin typeface="Arial"/>
            </a:endParaRPr>
          </a:p>
          <a:p>
            <a:pPr marL="216000" indent="-215280">
              <a:lnSpc>
                <a:spcPct val="100000"/>
              </a:lnSpc>
              <a:tabLst>
                <a:tab algn="l" pos="0"/>
              </a:tabLst>
            </a:pPr>
            <a:r>
              <a:rPr b="0" lang="en-US" sz="2000" spc="-1" strike="noStrike">
                <a:latin typeface="Arial"/>
              </a:rPr>
              <a:t>Aim</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
        <p:nvSpPr>
          <p:cNvPr id="101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3E5F66A-40E5-4BA0-B417-1E7E186C45A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PlaceHolder 1"/>
          <p:cNvSpPr>
            <a:spLocks noGrp="1"/>
          </p:cNvSpPr>
          <p:nvPr>
            <p:ph type="sldImg"/>
          </p:nvPr>
        </p:nvSpPr>
        <p:spPr>
          <a:xfrm>
            <a:off x="685800" y="1143000"/>
            <a:ext cx="5485320" cy="3085200"/>
          </a:xfrm>
          <a:prstGeom prst="rect">
            <a:avLst/>
          </a:prstGeom>
        </p:spPr>
      </p:sp>
      <p:sp>
        <p:nvSpPr>
          <p:cNvPr id="1159"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16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B49A77D-F1F1-46A4-8717-1E89EB3C7A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PlaceHolder 1"/>
          <p:cNvSpPr>
            <a:spLocks noGrp="1"/>
          </p:cNvSpPr>
          <p:nvPr>
            <p:ph type="sldImg"/>
          </p:nvPr>
        </p:nvSpPr>
        <p:spPr>
          <a:xfrm>
            <a:off x="685800" y="1143000"/>
            <a:ext cx="5485320" cy="3085200"/>
          </a:xfrm>
          <a:prstGeom prst="rect">
            <a:avLst/>
          </a:prstGeom>
        </p:spPr>
      </p:sp>
      <p:sp>
        <p:nvSpPr>
          <p:cNvPr id="1162"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16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0AEA5ED-E01A-4275-974E-91E8B5D823C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PlaceHolder 1"/>
          <p:cNvSpPr>
            <a:spLocks noGrp="1"/>
          </p:cNvSpPr>
          <p:nvPr>
            <p:ph type="sldImg"/>
          </p:nvPr>
        </p:nvSpPr>
        <p:spPr>
          <a:xfrm>
            <a:off x="685800" y="1143000"/>
            <a:ext cx="5485320" cy="3085200"/>
          </a:xfrm>
          <a:prstGeom prst="rect">
            <a:avLst/>
          </a:prstGeom>
        </p:spPr>
      </p:sp>
      <p:sp>
        <p:nvSpPr>
          <p:cNvPr id="1165"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p-values: What they are and how to interpret them - YouTube</a:t>
            </a:r>
            <a:endParaRPr b="0" lang="en-US" sz="2000" spc="-1" strike="noStrike">
              <a:latin typeface="Arial"/>
            </a:endParaRPr>
          </a:p>
          <a:p>
            <a:pPr marL="216000" indent="-215280">
              <a:lnSpc>
                <a:spcPct val="100000"/>
              </a:lnSpc>
              <a:tabLst>
                <a:tab algn="l" pos="0"/>
              </a:tabLst>
            </a:pPr>
            <a:r>
              <a:rPr b="0" lang="en-US" sz="2000" spc="-1" strike="noStrike">
                <a:latin typeface="Arial"/>
              </a:rPr>
              <a:t>https://www.youtube.com/watch?v=vemZtEM63GY</a:t>
            </a:r>
            <a:endParaRPr b="0" lang="en-US" sz="2000" spc="-1" strike="noStrike">
              <a:latin typeface="Arial"/>
            </a:endParaRPr>
          </a:p>
        </p:txBody>
      </p:sp>
      <p:sp>
        <p:nvSpPr>
          <p:cNvPr id="116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94EA5F4-8F88-484C-8C45-F84CBB4518C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PlaceHolder 1"/>
          <p:cNvSpPr>
            <a:spLocks noGrp="1"/>
          </p:cNvSpPr>
          <p:nvPr>
            <p:ph type="sldImg"/>
          </p:nvPr>
        </p:nvSpPr>
        <p:spPr>
          <a:xfrm>
            <a:off x="685800" y="1143000"/>
            <a:ext cx="5485320" cy="3085200"/>
          </a:xfrm>
          <a:prstGeom prst="rect">
            <a:avLst/>
          </a:prstGeom>
        </p:spPr>
      </p:sp>
      <p:sp>
        <p:nvSpPr>
          <p:cNvPr id="116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U told ur wife, that’s the rarest flower </a:t>
            </a:r>
            <a:endParaRPr b="0" lang="en-US" sz="2000" spc="-1" strike="noStrike">
              <a:latin typeface="Arial"/>
            </a:endParaRPr>
          </a:p>
          <a:p>
            <a:pPr marL="216000" indent="-215280">
              <a:lnSpc>
                <a:spcPct val="100000"/>
              </a:lnSpc>
              <a:tabLst>
                <a:tab algn="l" pos="0"/>
              </a:tabLst>
            </a:pPr>
            <a:r>
              <a:rPr b="0" lang="en-US" sz="2000" spc="-1" strike="noStrike">
                <a:latin typeface="Arial"/>
              </a:rPr>
              <a:t>She will be surprised </a:t>
            </a:r>
            <a:endParaRPr b="0" lang="en-US" sz="2000" spc="-1" strike="noStrike">
              <a:latin typeface="Arial"/>
            </a:endParaRPr>
          </a:p>
          <a:p>
            <a:pPr marL="216000" indent="-215280">
              <a:lnSpc>
                <a:spcPct val="100000"/>
              </a:lnSpc>
              <a:tabLst>
                <a:tab algn="l" pos="0"/>
              </a:tabLst>
            </a:pPr>
            <a:r>
              <a:rPr b="0" lang="en-US" sz="2000" spc="-1" strike="noStrike">
                <a:latin typeface="Arial"/>
              </a:rPr>
              <a:t>She may give u her jewelery (shabka) </a:t>
            </a:r>
            <a:endParaRPr b="0" lang="en-US" sz="2000" spc="-1" strike="noStrike">
              <a:latin typeface="Arial"/>
            </a:endParaRPr>
          </a:p>
        </p:txBody>
      </p:sp>
      <p:sp>
        <p:nvSpPr>
          <p:cNvPr id="116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886B3F8-D6EF-4A4E-B67B-88B898E8155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0" name="PlaceHolder 1"/>
          <p:cNvSpPr>
            <a:spLocks noGrp="1"/>
          </p:cNvSpPr>
          <p:nvPr>
            <p:ph type="sldImg"/>
          </p:nvPr>
        </p:nvSpPr>
        <p:spPr>
          <a:xfrm>
            <a:off x="685800" y="1143000"/>
            <a:ext cx="5485320" cy="3085200"/>
          </a:xfrm>
          <a:prstGeom prst="rect">
            <a:avLst/>
          </a:prstGeom>
        </p:spPr>
      </p:sp>
      <p:sp>
        <p:nvSpPr>
          <p:cNvPr id="1171"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She won’t be that surprised. Even if the flowers are different. The event is not rate anymore </a:t>
            </a:r>
            <a:endParaRPr b="0" lang="en-US" sz="2000" spc="-1" strike="noStrike">
              <a:latin typeface="Arial"/>
            </a:endParaRPr>
          </a:p>
        </p:txBody>
      </p:sp>
      <p:sp>
        <p:nvSpPr>
          <p:cNvPr id="117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2BE2D2A-71F7-41E8-AE20-2607C459676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3" name="PlaceHolder 1"/>
          <p:cNvSpPr>
            <a:spLocks noGrp="1"/>
          </p:cNvSpPr>
          <p:nvPr>
            <p:ph type="sldImg"/>
          </p:nvPr>
        </p:nvSpPr>
        <p:spPr>
          <a:xfrm>
            <a:off x="685800" y="1143000"/>
            <a:ext cx="5485320" cy="3085200"/>
          </a:xfrm>
          <a:prstGeom prst="rect">
            <a:avLst/>
          </a:prstGeom>
        </p:spPr>
      </p:sp>
      <p:sp>
        <p:nvSpPr>
          <p:cNvPr id="1174"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Again, she won’t be surprised</a:t>
            </a:r>
            <a:endParaRPr b="0" lang="en-US" sz="2000" spc="-1" strike="noStrike">
              <a:latin typeface="Arial"/>
            </a:endParaRPr>
          </a:p>
        </p:txBody>
      </p:sp>
      <p:sp>
        <p:nvSpPr>
          <p:cNvPr id="117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0DED31F-FC04-48CE-8865-A7108FB9B14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PlaceHolder 1"/>
          <p:cNvSpPr>
            <a:spLocks noGrp="1"/>
          </p:cNvSpPr>
          <p:nvPr>
            <p:ph type="sldImg"/>
          </p:nvPr>
        </p:nvSpPr>
        <p:spPr>
          <a:xfrm>
            <a:off x="685800" y="1143000"/>
            <a:ext cx="5485320" cy="3085200"/>
          </a:xfrm>
          <a:prstGeom prst="rect">
            <a:avLst/>
          </a:prstGeom>
        </p:spPr>
      </p:sp>
      <p:sp>
        <p:nvSpPr>
          <p:cNvPr id="1018"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Predict or classify </a:t>
            </a:r>
            <a:endParaRPr b="0" lang="en-US" sz="2000" spc="-1" strike="noStrike">
              <a:latin typeface="Arial"/>
            </a:endParaRPr>
          </a:p>
        </p:txBody>
      </p:sp>
      <p:sp>
        <p:nvSpPr>
          <p:cNvPr id="101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209E98A-66A3-4633-8952-6E43BF2A7AD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PlaceHolder 1"/>
          <p:cNvSpPr>
            <a:spLocks noGrp="1"/>
          </p:cNvSpPr>
          <p:nvPr>
            <p:ph type="sldImg"/>
          </p:nvPr>
        </p:nvSpPr>
        <p:spPr>
          <a:xfrm>
            <a:off x="685800" y="1143000"/>
            <a:ext cx="5485320" cy="3085200"/>
          </a:xfrm>
          <a:prstGeom prst="rect">
            <a:avLst/>
          </a:prstGeom>
        </p:spPr>
      </p:sp>
      <p:sp>
        <p:nvSpPr>
          <p:cNvPr id="1177"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2.5% at each side </a:t>
            </a:r>
            <a:endParaRPr b="0" lang="en-US" sz="2000" spc="-1" strike="noStrike">
              <a:latin typeface="Arial"/>
            </a:endParaRPr>
          </a:p>
        </p:txBody>
      </p:sp>
      <p:sp>
        <p:nvSpPr>
          <p:cNvPr id="117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DC2037-E58F-4AD8-AE3B-0F5CD5E1596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9" name="PlaceHolder 1"/>
          <p:cNvSpPr>
            <a:spLocks noGrp="1"/>
          </p:cNvSpPr>
          <p:nvPr>
            <p:ph type="sldImg"/>
          </p:nvPr>
        </p:nvSpPr>
        <p:spPr>
          <a:xfrm>
            <a:off x="685800" y="1143000"/>
            <a:ext cx="5485320" cy="3085200"/>
          </a:xfrm>
          <a:prstGeom prst="rect">
            <a:avLst/>
          </a:prstGeom>
        </p:spPr>
      </p:sp>
      <p:sp>
        <p:nvSpPr>
          <p:cNvPr id="118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We measure a person height to be 142cm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Does it belong to this distribution that has a mean of 155.7? </a:t>
            </a:r>
            <a:endParaRPr b="0" lang="en-US" sz="2000" spc="-1" strike="noStrike">
              <a:latin typeface="Arial"/>
            </a:endParaRPr>
          </a:p>
        </p:txBody>
      </p:sp>
      <p:sp>
        <p:nvSpPr>
          <p:cNvPr id="118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180336C-FC3A-4EDE-9475-E6BE82CAA9D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2" name="PlaceHolder 1"/>
          <p:cNvSpPr>
            <a:spLocks noGrp="1"/>
          </p:cNvSpPr>
          <p:nvPr>
            <p:ph type="sldImg"/>
          </p:nvPr>
        </p:nvSpPr>
        <p:spPr>
          <a:xfrm>
            <a:off x="685800" y="1143000"/>
            <a:ext cx="5485320" cy="3085200"/>
          </a:xfrm>
          <a:prstGeom prst="rect">
            <a:avLst/>
          </a:prstGeom>
        </p:spPr>
      </p:sp>
      <p:sp>
        <p:nvSpPr>
          <p:cNvPr id="1183"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18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E87AE41-A85F-4BBF-8BF2-C3A416E2343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5" name="PlaceHolder 1"/>
          <p:cNvSpPr>
            <a:spLocks noGrp="1"/>
          </p:cNvSpPr>
          <p:nvPr>
            <p:ph type="sldImg"/>
          </p:nvPr>
        </p:nvSpPr>
        <p:spPr>
          <a:xfrm>
            <a:off x="685800" y="1143000"/>
            <a:ext cx="5485320" cy="3085200"/>
          </a:xfrm>
          <a:prstGeom prst="rect">
            <a:avLst/>
          </a:prstGeom>
        </p:spPr>
      </p:sp>
      <p:sp>
        <p:nvSpPr>
          <p:cNvPr id="1186" name="PlaceHolder 2"/>
          <p:cNvSpPr>
            <a:spLocks noGrp="1"/>
          </p:cNvSpPr>
          <p:nvPr>
            <p:ph type="body"/>
          </p:nvPr>
        </p:nvSpPr>
        <p:spPr>
          <a:xfrm>
            <a:off x="685800" y="4400640"/>
            <a:ext cx="5485320" cy="3599280"/>
          </a:xfrm>
          <a:prstGeom prst="rect">
            <a:avLst/>
          </a:prstGeom>
        </p:spPr>
        <p:txBody>
          <a:bodyPr lIns="0" rIns="0" tIns="0" bIns="0">
            <a:noAutofit/>
          </a:bodyPr>
          <a:p>
            <a:endParaRPr b="0" lang="en-US" sz="2000" spc="-1" strike="noStrike">
              <a:latin typeface="Arial"/>
            </a:endParaRPr>
          </a:p>
        </p:txBody>
      </p:sp>
      <p:sp>
        <p:nvSpPr>
          <p:cNvPr id="118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9CB4BFF-0891-4278-80C8-08E616BF8C6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1202760" y="2011680"/>
            <a:ext cx="2329200" cy="455760"/>
          </a:xfrm>
          <a:prstGeom prst="rect">
            <a:avLst/>
          </a:prstGeom>
        </p:spPr>
        <p:txBody>
          <a:bodyPr lIns="0" rIns="0" tIns="0" bIns="0">
            <a:normAutofit fontScale="34000"/>
          </a:bodyPr>
          <a:p>
            <a:endParaRPr b="0" lang="en-US" sz="3200" spc="-1" strike="noStrike">
              <a:latin typeface="Arial"/>
            </a:endParaRPr>
          </a:p>
        </p:txBody>
      </p:sp>
      <p:sp>
        <p:nvSpPr>
          <p:cNvPr id="28" name="PlaceHolder 3"/>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31"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32"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
        <p:nvSpPr>
          <p:cNvPr id="33" name="PlaceHolder 5"/>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120276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36" name="PlaceHolder 3"/>
          <p:cNvSpPr>
            <a:spLocks noGrp="1"/>
          </p:cNvSpPr>
          <p:nvPr>
            <p:ph type="body"/>
          </p:nvPr>
        </p:nvSpPr>
        <p:spPr>
          <a:xfrm>
            <a:off x="199044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37" name="PlaceHolder 4"/>
          <p:cNvSpPr>
            <a:spLocks noGrp="1"/>
          </p:cNvSpPr>
          <p:nvPr>
            <p:ph type="body"/>
          </p:nvPr>
        </p:nvSpPr>
        <p:spPr>
          <a:xfrm>
            <a:off x="277812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38" name="PlaceHolder 5"/>
          <p:cNvSpPr>
            <a:spLocks noGrp="1"/>
          </p:cNvSpPr>
          <p:nvPr>
            <p:ph type="body"/>
          </p:nvPr>
        </p:nvSpPr>
        <p:spPr>
          <a:xfrm>
            <a:off x="120276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39" name="PlaceHolder 6"/>
          <p:cNvSpPr>
            <a:spLocks noGrp="1"/>
          </p:cNvSpPr>
          <p:nvPr>
            <p:ph type="body"/>
          </p:nvPr>
        </p:nvSpPr>
        <p:spPr>
          <a:xfrm>
            <a:off x="199044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40" name="PlaceHolder 7"/>
          <p:cNvSpPr>
            <a:spLocks noGrp="1"/>
          </p:cNvSpPr>
          <p:nvPr>
            <p:ph type="body"/>
          </p:nvPr>
        </p:nvSpPr>
        <p:spPr>
          <a:xfrm>
            <a:off x="2778120" y="2511000"/>
            <a:ext cx="749880" cy="455760"/>
          </a:xfrm>
          <a:prstGeom prst="rect">
            <a:avLst/>
          </a:prstGeom>
        </p:spPr>
        <p:txBody>
          <a:bodyPr lIns="0" rIns="0" tIns="0" bIns="0">
            <a:normAutofit fontScale="2000"/>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subTitle"/>
          </p:nvPr>
        </p:nvSpPr>
        <p:spPr>
          <a:xfrm>
            <a:off x="1202760" y="2011680"/>
            <a:ext cx="2329200" cy="956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1202760" y="2011680"/>
            <a:ext cx="2329200" cy="956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51"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1202760" y="284040"/>
            <a:ext cx="9783000" cy="6990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56"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57"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1202760" y="2011680"/>
            <a:ext cx="2329200" cy="956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60"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61" name="PlaceHolder 4"/>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64"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65" name="PlaceHolder 4"/>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1202760" y="2011680"/>
            <a:ext cx="2329200" cy="455760"/>
          </a:xfrm>
          <a:prstGeom prst="rect">
            <a:avLst/>
          </a:prstGeom>
        </p:spPr>
        <p:txBody>
          <a:bodyPr lIns="0" rIns="0" tIns="0" bIns="0">
            <a:normAutofit fontScale="34000"/>
          </a:bodyPr>
          <a:p>
            <a:endParaRPr b="0" lang="en-US" sz="3200" spc="-1" strike="noStrike">
              <a:latin typeface="Arial"/>
            </a:endParaRPr>
          </a:p>
        </p:txBody>
      </p:sp>
      <p:sp>
        <p:nvSpPr>
          <p:cNvPr id="68" name="PlaceHolder 3"/>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71"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72"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
        <p:nvSpPr>
          <p:cNvPr id="73" name="PlaceHolder 5"/>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120276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76" name="PlaceHolder 3"/>
          <p:cNvSpPr>
            <a:spLocks noGrp="1"/>
          </p:cNvSpPr>
          <p:nvPr>
            <p:ph type="body"/>
          </p:nvPr>
        </p:nvSpPr>
        <p:spPr>
          <a:xfrm>
            <a:off x="199044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77" name="PlaceHolder 4"/>
          <p:cNvSpPr>
            <a:spLocks noGrp="1"/>
          </p:cNvSpPr>
          <p:nvPr>
            <p:ph type="body"/>
          </p:nvPr>
        </p:nvSpPr>
        <p:spPr>
          <a:xfrm>
            <a:off x="277812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78" name="PlaceHolder 5"/>
          <p:cNvSpPr>
            <a:spLocks noGrp="1"/>
          </p:cNvSpPr>
          <p:nvPr>
            <p:ph type="body"/>
          </p:nvPr>
        </p:nvSpPr>
        <p:spPr>
          <a:xfrm>
            <a:off x="120276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79" name="PlaceHolder 6"/>
          <p:cNvSpPr>
            <a:spLocks noGrp="1"/>
          </p:cNvSpPr>
          <p:nvPr>
            <p:ph type="body"/>
          </p:nvPr>
        </p:nvSpPr>
        <p:spPr>
          <a:xfrm>
            <a:off x="199044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80" name="PlaceHolder 7"/>
          <p:cNvSpPr>
            <a:spLocks noGrp="1"/>
          </p:cNvSpPr>
          <p:nvPr>
            <p:ph type="body"/>
          </p:nvPr>
        </p:nvSpPr>
        <p:spPr>
          <a:xfrm>
            <a:off x="2778120" y="2511000"/>
            <a:ext cx="749880" cy="455760"/>
          </a:xfrm>
          <a:prstGeom prst="rect">
            <a:avLst/>
          </a:prstGeom>
        </p:spPr>
        <p:txBody>
          <a:bodyPr lIns="0" rIns="0" tIns="0" bIns="0">
            <a:normAutofit fontScale="2000"/>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subTitle"/>
          </p:nvPr>
        </p:nvSpPr>
        <p:spPr>
          <a:xfrm>
            <a:off x="1202760" y="2011680"/>
            <a:ext cx="2329200" cy="956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1202760" y="2011680"/>
            <a:ext cx="2329200" cy="956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91"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1202760" y="2011680"/>
            <a:ext cx="2329200" cy="956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202760" y="284040"/>
            <a:ext cx="9783000" cy="6990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96"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97"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100"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01" name="PlaceHolder 4"/>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04"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05" name="PlaceHolder 4"/>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1202760" y="2011680"/>
            <a:ext cx="2329200" cy="455760"/>
          </a:xfrm>
          <a:prstGeom prst="rect">
            <a:avLst/>
          </a:prstGeom>
        </p:spPr>
        <p:txBody>
          <a:bodyPr lIns="0" rIns="0" tIns="0" bIns="0">
            <a:normAutofit fontScale="34000"/>
          </a:bodyPr>
          <a:p>
            <a:endParaRPr b="0" lang="en-US" sz="3200" spc="-1" strike="noStrike">
              <a:latin typeface="Arial"/>
            </a:endParaRPr>
          </a:p>
        </p:txBody>
      </p:sp>
      <p:sp>
        <p:nvSpPr>
          <p:cNvPr id="108" name="PlaceHolder 3"/>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11"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12"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
        <p:nvSpPr>
          <p:cNvPr id="113" name="PlaceHolder 5"/>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120276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116" name="PlaceHolder 3"/>
          <p:cNvSpPr>
            <a:spLocks noGrp="1"/>
          </p:cNvSpPr>
          <p:nvPr>
            <p:ph type="body"/>
          </p:nvPr>
        </p:nvSpPr>
        <p:spPr>
          <a:xfrm>
            <a:off x="199044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117" name="PlaceHolder 4"/>
          <p:cNvSpPr>
            <a:spLocks noGrp="1"/>
          </p:cNvSpPr>
          <p:nvPr>
            <p:ph type="body"/>
          </p:nvPr>
        </p:nvSpPr>
        <p:spPr>
          <a:xfrm>
            <a:off x="277812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118" name="PlaceHolder 5"/>
          <p:cNvSpPr>
            <a:spLocks noGrp="1"/>
          </p:cNvSpPr>
          <p:nvPr>
            <p:ph type="body"/>
          </p:nvPr>
        </p:nvSpPr>
        <p:spPr>
          <a:xfrm>
            <a:off x="120276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119" name="PlaceHolder 6"/>
          <p:cNvSpPr>
            <a:spLocks noGrp="1"/>
          </p:cNvSpPr>
          <p:nvPr>
            <p:ph type="body"/>
          </p:nvPr>
        </p:nvSpPr>
        <p:spPr>
          <a:xfrm>
            <a:off x="199044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120" name="PlaceHolder 7"/>
          <p:cNvSpPr>
            <a:spLocks noGrp="1"/>
          </p:cNvSpPr>
          <p:nvPr>
            <p:ph type="body"/>
          </p:nvPr>
        </p:nvSpPr>
        <p:spPr>
          <a:xfrm>
            <a:off x="2778120" y="2511000"/>
            <a:ext cx="749880" cy="455760"/>
          </a:xfrm>
          <a:prstGeom prst="rect">
            <a:avLst/>
          </a:prstGeom>
        </p:spPr>
        <p:txBody>
          <a:bodyPr lIns="0" rIns="0" tIns="0" bIns="0">
            <a:normAutofit fontScale="2000"/>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subTitle"/>
          </p:nvPr>
        </p:nvSpPr>
        <p:spPr>
          <a:xfrm>
            <a:off x="1202760" y="2011680"/>
            <a:ext cx="2329200" cy="956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body"/>
          </p:nvPr>
        </p:nvSpPr>
        <p:spPr>
          <a:xfrm>
            <a:off x="1202760" y="2011680"/>
            <a:ext cx="2329200" cy="956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11"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132"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1202760" y="284040"/>
            <a:ext cx="9783000" cy="6990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37"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138"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40"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141"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42" name="PlaceHolder 4"/>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45"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46" name="PlaceHolder 4"/>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48" name="PlaceHolder 2"/>
          <p:cNvSpPr>
            <a:spLocks noGrp="1"/>
          </p:cNvSpPr>
          <p:nvPr>
            <p:ph type="body"/>
          </p:nvPr>
        </p:nvSpPr>
        <p:spPr>
          <a:xfrm>
            <a:off x="1202760" y="2011680"/>
            <a:ext cx="2329200" cy="455760"/>
          </a:xfrm>
          <a:prstGeom prst="rect">
            <a:avLst/>
          </a:prstGeom>
        </p:spPr>
        <p:txBody>
          <a:bodyPr lIns="0" rIns="0" tIns="0" bIns="0">
            <a:normAutofit fontScale="34000"/>
          </a:bodyPr>
          <a:p>
            <a:endParaRPr b="0" lang="en-US" sz="3200" spc="-1" strike="noStrike">
              <a:latin typeface="Arial"/>
            </a:endParaRPr>
          </a:p>
        </p:txBody>
      </p:sp>
      <p:sp>
        <p:nvSpPr>
          <p:cNvPr id="149" name="PlaceHolder 3"/>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52"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53"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
        <p:nvSpPr>
          <p:cNvPr id="154" name="PlaceHolder 5"/>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120276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157" name="PlaceHolder 3"/>
          <p:cNvSpPr>
            <a:spLocks noGrp="1"/>
          </p:cNvSpPr>
          <p:nvPr>
            <p:ph type="body"/>
          </p:nvPr>
        </p:nvSpPr>
        <p:spPr>
          <a:xfrm>
            <a:off x="199044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158" name="PlaceHolder 4"/>
          <p:cNvSpPr>
            <a:spLocks noGrp="1"/>
          </p:cNvSpPr>
          <p:nvPr>
            <p:ph type="body"/>
          </p:nvPr>
        </p:nvSpPr>
        <p:spPr>
          <a:xfrm>
            <a:off x="277812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159" name="PlaceHolder 5"/>
          <p:cNvSpPr>
            <a:spLocks noGrp="1"/>
          </p:cNvSpPr>
          <p:nvPr>
            <p:ph type="body"/>
          </p:nvPr>
        </p:nvSpPr>
        <p:spPr>
          <a:xfrm>
            <a:off x="120276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160" name="PlaceHolder 6"/>
          <p:cNvSpPr>
            <a:spLocks noGrp="1"/>
          </p:cNvSpPr>
          <p:nvPr>
            <p:ph type="body"/>
          </p:nvPr>
        </p:nvSpPr>
        <p:spPr>
          <a:xfrm>
            <a:off x="199044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161" name="PlaceHolder 7"/>
          <p:cNvSpPr>
            <a:spLocks noGrp="1"/>
          </p:cNvSpPr>
          <p:nvPr>
            <p:ph type="body"/>
          </p:nvPr>
        </p:nvSpPr>
        <p:spPr>
          <a:xfrm>
            <a:off x="2778120" y="2511000"/>
            <a:ext cx="749880" cy="455760"/>
          </a:xfrm>
          <a:prstGeom prst="rect">
            <a:avLst/>
          </a:prstGeom>
        </p:spPr>
        <p:txBody>
          <a:bodyPr lIns="0" rIns="0" tIns="0" bIns="0">
            <a:normAutofit fontScale="2000"/>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68" name="PlaceHolder 2"/>
          <p:cNvSpPr>
            <a:spLocks noGrp="1"/>
          </p:cNvSpPr>
          <p:nvPr>
            <p:ph type="subTitle"/>
          </p:nvPr>
        </p:nvSpPr>
        <p:spPr>
          <a:xfrm>
            <a:off x="1202760" y="2011680"/>
            <a:ext cx="2329200" cy="956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1202760" y="2011680"/>
            <a:ext cx="2329200" cy="956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173"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1202760" y="284040"/>
            <a:ext cx="9783000" cy="6990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77"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78"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179"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81"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182"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83" name="PlaceHolder 4"/>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85"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86"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87" name="PlaceHolder 4"/>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89" name="PlaceHolder 2"/>
          <p:cNvSpPr>
            <a:spLocks noGrp="1"/>
          </p:cNvSpPr>
          <p:nvPr>
            <p:ph type="body"/>
          </p:nvPr>
        </p:nvSpPr>
        <p:spPr>
          <a:xfrm>
            <a:off x="1202760" y="2011680"/>
            <a:ext cx="2329200" cy="455760"/>
          </a:xfrm>
          <a:prstGeom prst="rect">
            <a:avLst/>
          </a:prstGeom>
        </p:spPr>
        <p:txBody>
          <a:bodyPr lIns="0" rIns="0" tIns="0" bIns="0">
            <a:normAutofit fontScale="34000"/>
          </a:bodyPr>
          <a:p>
            <a:endParaRPr b="0" lang="en-US" sz="3200" spc="-1" strike="noStrike">
              <a:latin typeface="Arial"/>
            </a:endParaRPr>
          </a:p>
        </p:txBody>
      </p:sp>
      <p:sp>
        <p:nvSpPr>
          <p:cNvPr id="190" name="PlaceHolder 3"/>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93"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94"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
        <p:nvSpPr>
          <p:cNvPr id="195" name="PlaceHolder 5"/>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202760" y="284040"/>
            <a:ext cx="9783000" cy="6990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120276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198" name="PlaceHolder 3"/>
          <p:cNvSpPr>
            <a:spLocks noGrp="1"/>
          </p:cNvSpPr>
          <p:nvPr>
            <p:ph type="body"/>
          </p:nvPr>
        </p:nvSpPr>
        <p:spPr>
          <a:xfrm>
            <a:off x="199044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199" name="PlaceHolder 4"/>
          <p:cNvSpPr>
            <a:spLocks noGrp="1"/>
          </p:cNvSpPr>
          <p:nvPr>
            <p:ph type="body"/>
          </p:nvPr>
        </p:nvSpPr>
        <p:spPr>
          <a:xfrm>
            <a:off x="277812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200" name="PlaceHolder 5"/>
          <p:cNvSpPr>
            <a:spLocks noGrp="1"/>
          </p:cNvSpPr>
          <p:nvPr>
            <p:ph type="body"/>
          </p:nvPr>
        </p:nvSpPr>
        <p:spPr>
          <a:xfrm>
            <a:off x="120276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201" name="PlaceHolder 6"/>
          <p:cNvSpPr>
            <a:spLocks noGrp="1"/>
          </p:cNvSpPr>
          <p:nvPr>
            <p:ph type="body"/>
          </p:nvPr>
        </p:nvSpPr>
        <p:spPr>
          <a:xfrm>
            <a:off x="199044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202" name="PlaceHolder 7"/>
          <p:cNvSpPr>
            <a:spLocks noGrp="1"/>
          </p:cNvSpPr>
          <p:nvPr>
            <p:ph type="body"/>
          </p:nvPr>
        </p:nvSpPr>
        <p:spPr>
          <a:xfrm>
            <a:off x="2778120" y="2511000"/>
            <a:ext cx="749880" cy="455760"/>
          </a:xfrm>
          <a:prstGeom prst="rect">
            <a:avLst/>
          </a:prstGeom>
        </p:spPr>
        <p:txBody>
          <a:bodyPr lIns="0" rIns="0" tIns="0" bIns="0">
            <a:normAutofit fontScale="2000"/>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11" name="PlaceHolder 2"/>
          <p:cNvSpPr>
            <a:spLocks noGrp="1"/>
          </p:cNvSpPr>
          <p:nvPr>
            <p:ph type="subTitle"/>
          </p:nvPr>
        </p:nvSpPr>
        <p:spPr>
          <a:xfrm>
            <a:off x="1202760" y="2011680"/>
            <a:ext cx="2329200" cy="9561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13" name="PlaceHolder 2"/>
          <p:cNvSpPr>
            <a:spLocks noGrp="1"/>
          </p:cNvSpPr>
          <p:nvPr>
            <p:ph type="body"/>
          </p:nvPr>
        </p:nvSpPr>
        <p:spPr>
          <a:xfrm>
            <a:off x="1202760" y="2011680"/>
            <a:ext cx="2329200" cy="956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15"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216"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1202760" y="284040"/>
            <a:ext cx="9783000" cy="6990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221"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222"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225"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226" name="PlaceHolder 4"/>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28"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229"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230" name="PlaceHolder 4"/>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16" name="PlaceHolder 3"/>
          <p:cNvSpPr>
            <a:spLocks noGrp="1"/>
          </p:cNvSpPr>
          <p:nvPr>
            <p:ph type="body"/>
          </p:nvPr>
        </p:nvSpPr>
        <p:spPr>
          <a:xfrm>
            <a:off x="239652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17"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32" name="PlaceHolder 2"/>
          <p:cNvSpPr>
            <a:spLocks noGrp="1"/>
          </p:cNvSpPr>
          <p:nvPr>
            <p:ph type="body"/>
          </p:nvPr>
        </p:nvSpPr>
        <p:spPr>
          <a:xfrm>
            <a:off x="1202760" y="2011680"/>
            <a:ext cx="2329200" cy="455760"/>
          </a:xfrm>
          <a:prstGeom prst="rect">
            <a:avLst/>
          </a:prstGeom>
        </p:spPr>
        <p:txBody>
          <a:bodyPr lIns="0" rIns="0" tIns="0" bIns="0">
            <a:normAutofit fontScale="34000"/>
          </a:bodyPr>
          <a:p>
            <a:endParaRPr b="0" lang="en-US" sz="3200" spc="-1" strike="noStrike">
              <a:latin typeface="Arial"/>
            </a:endParaRPr>
          </a:p>
        </p:txBody>
      </p:sp>
      <p:sp>
        <p:nvSpPr>
          <p:cNvPr id="233" name="PlaceHolder 3"/>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35"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236"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237" name="PlaceHolder 4"/>
          <p:cNvSpPr>
            <a:spLocks noGrp="1"/>
          </p:cNvSpPr>
          <p:nvPr>
            <p:ph type="body"/>
          </p:nvPr>
        </p:nvSpPr>
        <p:spPr>
          <a:xfrm>
            <a:off x="1202760" y="2511000"/>
            <a:ext cx="1136520" cy="455760"/>
          </a:xfrm>
          <a:prstGeom prst="rect">
            <a:avLst/>
          </a:prstGeom>
        </p:spPr>
        <p:txBody>
          <a:bodyPr lIns="0" rIns="0" tIns="0" bIns="0">
            <a:normAutofit fontScale="8000"/>
          </a:bodyPr>
          <a:p>
            <a:endParaRPr b="0" lang="en-US" sz="3200" spc="-1" strike="noStrike">
              <a:latin typeface="Arial"/>
            </a:endParaRPr>
          </a:p>
        </p:txBody>
      </p:sp>
      <p:sp>
        <p:nvSpPr>
          <p:cNvPr id="238" name="PlaceHolder 5"/>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120276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241" name="PlaceHolder 3"/>
          <p:cNvSpPr>
            <a:spLocks noGrp="1"/>
          </p:cNvSpPr>
          <p:nvPr>
            <p:ph type="body"/>
          </p:nvPr>
        </p:nvSpPr>
        <p:spPr>
          <a:xfrm>
            <a:off x="199044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242" name="PlaceHolder 4"/>
          <p:cNvSpPr>
            <a:spLocks noGrp="1"/>
          </p:cNvSpPr>
          <p:nvPr>
            <p:ph type="body"/>
          </p:nvPr>
        </p:nvSpPr>
        <p:spPr>
          <a:xfrm>
            <a:off x="2778120" y="2011680"/>
            <a:ext cx="749880" cy="455760"/>
          </a:xfrm>
          <a:prstGeom prst="rect">
            <a:avLst/>
          </a:prstGeom>
        </p:spPr>
        <p:txBody>
          <a:bodyPr lIns="0" rIns="0" tIns="0" bIns="0">
            <a:normAutofit fontScale="2000"/>
          </a:bodyPr>
          <a:p>
            <a:endParaRPr b="0" lang="en-US" sz="3200" spc="-1" strike="noStrike">
              <a:latin typeface="Arial"/>
            </a:endParaRPr>
          </a:p>
        </p:txBody>
      </p:sp>
      <p:sp>
        <p:nvSpPr>
          <p:cNvPr id="243" name="PlaceHolder 5"/>
          <p:cNvSpPr>
            <a:spLocks noGrp="1"/>
          </p:cNvSpPr>
          <p:nvPr>
            <p:ph type="body"/>
          </p:nvPr>
        </p:nvSpPr>
        <p:spPr>
          <a:xfrm>
            <a:off x="120276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244" name="PlaceHolder 6"/>
          <p:cNvSpPr>
            <a:spLocks noGrp="1"/>
          </p:cNvSpPr>
          <p:nvPr>
            <p:ph type="body"/>
          </p:nvPr>
        </p:nvSpPr>
        <p:spPr>
          <a:xfrm>
            <a:off x="1990440" y="2511000"/>
            <a:ext cx="749880" cy="455760"/>
          </a:xfrm>
          <a:prstGeom prst="rect">
            <a:avLst/>
          </a:prstGeom>
        </p:spPr>
        <p:txBody>
          <a:bodyPr lIns="0" rIns="0" tIns="0" bIns="0">
            <a:normAutofit fontScale="2000"/>
          </a:bodyPr>
          <a:p>
            <a:endParaRPr b="0" lang="en-US" sz="3200" spc="-1" strike="noStrike">
              <a:latin typeface="Arial"/>
            </a:endParaRPr>
          </a:p>
        </p:txBody>
      </p:sp>
      <p:sp>
        <p:nvSpPr>
          <p:cNvPr id="245" name="PlaceHolder 7"/>
          <p:cNvSpPr>
            <a:spLocks noGrp="1"/>
          </p:cNvSpPr>
          <p:nvPr>
            <p:ph type="body"/>
          </p:nvPr>
        </p:nvSpPr>
        <p:spPr>
          <a:xfrm>
            <a:off x="2778120" y="2511000"/>
            <a:ext cx="749880" cy="455760"/>
          </a:xfrm>
          <a:prstGeom prst="rect">
            <a:avLst/>
          </a:prstGeom>
        </p:spPr>
        <p:txBody>
          <a:bodyPr lIns="0" rIns="0" tIns="0" bIns="0">
            <a:normAutofit fontScale="2000"/>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1202760" y="2011680"/>
            <a:ext cx="1136520" cy="956160"/>
          </a:xfrm>
          <a:prstGeom prst="rect">
            <a:avLst/>
          </a:prstGeom>
        </p:spPr>
        <p:txBody>
          <a:bodyPr lIns="0" rIns="0" tIns="0" bIns="0">
            <a:normAutofit fontScale="27000"/>
          </a:bodyPr>
          <a:p>
            <a:endParaRPr b="0" lang="en-US" sz="3200" spc="-1" strike="noStrike">
              <a:latin typeface="Arial"/>
            </a:endParaRPr>
          </a:p>
        </p:txBody>
      </p:sp>
      <p:sp>
        <p:nvSpPr>
          <p:cNvPr id="20"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21" name="PlaceHolder 4"/>
          <p:cNvSpPr>
            <a:spLocks noGrp="1"/>
          </p:cNvSpPr>
          <p:nvPr>
            <p:ph type="body"/>
          </p:nvPr>
        </p:nvSpPr>
        <p:spPr>
          <a:xfrm>
            <a:off x="2396520" y="2511000"/>
            <a:ext cx="1136520" cy="455760"/>
          </a:xfrm>
          <a:prstGeom prst="rect">
            <a:avLst/>
          </a:prstGeom>
        </p:spPr>
        <p:txBody>
          <a:bodyPr lIns="0" rIns="0" tIns="0" bIns="0">
            <a:normAutofit fontScale="8000"/>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202760" y="284040"/>
            <a:ext cx="9783000" cy="150768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120276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24" name="PlaceHolder 3"/>
          <p:cNvSpPr>
            <a:spLocks noGrp="1"/>
          </p:cNvSpPr>
          <p:nvPr>
            <p:ph type="body"/>
          </p:nvPr>
        </p:nvSpPr>
        <p:spPr>
          <a:xfrm>
            <a:off x="2396520" y="2011680"/>
            <a:ext cx="1136520" cy="455760"/>
          </a:xfrm>
          <a:prstGeom prst="rect">
            <a:avLst/>
          </a:prstGeom>
        </p:spPr>
        <p:txBody>
          <a:bodyPr lIns="0" rIns="0" tIns="0" bIns="0">
            <a:normAutofit fontScale="8000"/>
          </a:bodyPr>
          <a:p>
            <a:endParaRPr b="0" lang="en-US" sz="3200" spc="-1" strike="noStrike">
              <a:latin typeface="Arial"/>
            </a:endParaRPr>
          </a:p>
        </p:txBody>
      </p:sp>
      <p:sp>
        <p:nvSpPr>
          <p:cNvPr id="25" name="PlaceHolder 4"/>
          <p:cNvSpPr>
            <a:spLocks noGrp="1"/>
          </p:cNvSpPr>
          <p:nvPr>
            <p:ph type="body"/>
          </p:nvPr>
        </p:nvSpPr>
        <p:spPr>
          <a:xfrm>
            <a:off x="1202760" y="2511000"/>
            <a:ext cx="2329200" cy="455760"/>
          </a:xfrm>
          <a:prstGeom prst="rect">
            <a:avLst/>
          </a:prstGeom>
        </p:spPr>
        <p:txBody>
          <a:bodyPr lIns="0" rIns="0" tIns="0" bIns="0">
            <a:normAutofit fontScale="34000"/>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2560" cy="1071720"/>
          </a:xfrm>
          <a:prstGeom prst="rect">
            <a:avLst/>
          </a:prstGeom>
          <a:ln>
            <a:noFill/>
          </a:ln>
        </p:spPr>
      </p:pic>
      <p:pic>
        <p:nvPicPr>
          <p:cNvPr id="2" name="Picture 6" descr=""/>
          <p:cNvPicPr/>
          <p:nvPr/>
        </p:nvPicPr>
        <p:blipFill>
          <a:blip r:embed="rId3"/>
          <a:stretch/>
        </p:blipFill>
        <p:spPr>
          <a:xfrm>
            <a:off x="10986840" y="201960"/>
            <a:ext cx="1132560" cy="107172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2560" cy="1071720"/>
          </a:xfrm>
          <a:prstGeom prst="rect">
            <a:avLst/>
          </a:prstGeom>
          <a:ln>
            <a:noFill/>
          </a:ln>
        </p:spPr>
      </p:pic>
      <p:sp>
        <p:nvSpPr>
          <p:cNvPr id="43" name="PlaceHolder 2"/>
          <p:cNvSpPr>
            <a:spLocks noGrp="1"/>
          </p:cNvSpPr>
          <p:nvPr>
            <p:ph type="title"/>
          </p:nvPr>
        </p:nvSpPr>
        <p:spPr>
          <a:xfrm>
            <a:off x="1202760" y="284040"/>
            <a:ext cx="9783000" cy="15076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4" name="PlaceHolder 3"/>
          <p:cNvSpPr>
            <a:spLocks noGrp="1"/>
          </p:cNvSpPr>
          <p:nvPr>
            <p:ph type="body"/>
          </p:nvPr>
        </p:nvSpPr>
        <p:spPr>
          <a:xfrm>
            <a:off x="1202760" y="2011680"/>
            <a:ext cx="4773600" cy="2005200"/>
          </a:xfrm>
          <a:prstGeom prst="rect">
            <a:avLst/>
          </a:prstGeom>
        </p:spPr>
        <p:txBody>
          <a:bodyPr lIns="0" rIns="0" tIns="0" bIns="0">
            <a:normAutofit fontScale="71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1"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2" name="Picture 7" descr=""/>
          <p:cNvPicPr/>
          <p:nvPr/>
        </p:nvPicPr>
        <p:blipFill>
          <a:blip r:embed="rId2"/>
          <a:stretch/>
        </p:blipFill>
        <p:spPr>
          <a:xfrm>
            <a:off x="10986840" y="201960"/>
            <a:ext cx="1132560" cy="1071720"/>
          </a:xfrm>
          <a:prstGeom prst="rect">
            <a:avLst/>
          </a:prstGeom>
          <a:ln>
            <a:noFill/>
          </a:ln>
        </p:spPr>
      </p:pic>
      <p:sp>
        <p:nvSpPr>
          <p:cNvPr id="8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1"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2" name="Picture 7" descr=""/>
          <p:cNvPicPr/>
          <p:nvPr/>
        </p:nvPicPr>
        <p:blipFill>
          <a:blip r:embed="rId2"/>
          <a:stretch/>
        </p:blipFill>
        <p:spPr>
          <a:xfrm>
            <a:off x="10986840" y="201960"/>
            <a:ext cx="1132560" cy="1071720"/>
          </a:xfrm>
          <a:prstGeom prst="rect">
            <a:avLst/>
          </a:prstGeom>
          <a:ln>
            <a:noFill/>
          </a:ln>
        </p:spPr>
      </p:pic>
      <p:pic>
        <p:nvPicPr>
          <p:cNvPr id="123" name="Picture 6" descr=""/>
          <p:cNvPicPr/>
          <p:nvPr/>
        </p:nvPicPr>
        <p:blipFill>
          <a:blip r:embed="rId3"/>
          <a:stretch/>
        </p:blipFill>
        <p:spPr>
          <a:xfrm>
            <a:off x="10986840" y="201960"/>
            <a:ext cx="1132560" cy="1071720"/>
          </a:xfrm>
          <a:prstGeom prst="rect">
            <a:avLst/>
          </a:prstGeom>
          <a:ln>
            <a:noFill/>
          </a:ln>
        </p:spPr>
      </p:pic>
      <p:sp>
        <p:nvSpPr>
          <p:cNvPr id="124"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62"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63" name="Picture 7" descr=""/>
          <p:cNvPicPr/>
          <p:nvPr/>
        </p:nvPicPr>
        <p:blipFill>
          <a:blip r:embed="rId2"/>
          <a:stretch/>
        </p:blipFill>
        <p:spPr>
          <a:xfrm>
            <a:off x="10986840" y="201960"/>
            <a:ext cx="1132560" cy="1071720"/>
          </a:xfrm>
          <a:prstGeom prst="rect">
            <a:avLst/>
          </a:prstGeom>
          <a:ln>
            <a:noFill/>
          </a:ln>
        </p:spPr>
      </p:pic>
      <p:pic>
        <p:nvPicPr>
          <p:cNvPr id="164" name="Picture 6" descr=""/>
          <p:cNvPicPr/>
          <p:nvPr/>
        </p:nvPicPr>
        <p:blipFill>
          <a:blip r:embed="rId3"/>
          <a:stretch/>
        </p:blipFill>
        <p:spPr>
          <a:xfrm>
            <a:off x="10986840" y="201960"/>
            <a:ext cx="1132560" cy="1071720"/>
          </a:xfrm>
          <a:prstGeom prst="rect">
            <a:avLst/>
          </a:prstGeom>
          <a:ln>
            <a:noFill/>
          </a:ln>
        </p:spPr>
      </p:pic>
      <p:sp>
        <p:nvSpPr>
          <p:cNvPr id="165"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203" name="CustomShape 1"/>
          <p:cNvSpPr/>
          <p:nvPr/>
        </p:nvSpPr>
        <p:spPr>
          <a:xfrm>
            <a:off x="360" y="176040"/>
            <a:ext cx="12187800" cy="1644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204" name="Picture 7" descr=""/>
          <p:cNvPicPr/>
          <p:nvPr/>
        </p:nvPicPr>
        <p:blipFill>
          <a:blip r:embed="rId2"/>
          <a:stretch/>
        </p:blipFill>
        <p:spPr>
          <a:xfrm>
            <a:off x="10986840" y="201960"/>
            <a:ext cx="1132560" cy="1071720"/>
          </a:xfrm>
          <a:prstGeom prst="rect">
            <a:avLst/>
          </a:prstGeom>
          <a:ln>
            <a:noFill/>
          </a:ln>
        </p:spPr>
      </p:pic>
      <p:pic>
        <p:nvPicPr>
          <p:cNvPr id="205" name="Picture 6" descr=""/>
          <p:cNvPicPr/>
          <p:nvPr/>
        </p:nvPicPr>
        <p:blipFill>
          <a:blip r:embed="rId3"/>
          <a:stretch/>
        </p:blipFill>
        <p:spPr>
          <a:xfrm>
            <a:off x="10986840" y="201960"/>
            <a:ext cx="1132560" cy="1071720"/>
          </a:xfrm>
          <a:prstGeom prst="rect">
            <a:avLst/>
          </a:prstGeom>
          <a:ln>
            <a:noFill/>
          </a:ln>
        </p:spPr>
      </p:pic>
      <p:sp>
        <p:nvSpPr>
          <p:cNvPr id="206" name="PlaceHolder 2"/>
          <p:cNvSpPr>
            <a:spLocks noGrp="1"/>
          </p:cNvSpPr>
          <p:nvPr>
            <p:ph type="title"/>
          </p:nvPr>
        </p:nvSpPr>
        <p:spPr>
          <a:xfrm>
            <a:off x="1202760" y="284040"/>
            <a:ext cx="9783000" cy="15076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07" name="PlaceHolder 3"/>
          <p:cNvSpPr>
            <a:spLocks noGrp="1"/>
          </p:cNvSpPr>
          <p:nvPr>
            <p:ph type="body"/>
          </p:nvPr>
        </p:nvSpPr>
        <p:spPr>
          <a:xfrm>
            <a:off x="1202760" y="2011680"/>
            <a:ext cx="2329200" cy="956160"/>
          </a:xfrm>
          <a:prstGeom prst="rect">
            <a:avLst/>
          </a:prstGeom>
        </p:spPr>
        <p:txBody>
          <a:bodyPr lIns="0" rIns="0" tIns="0" bIns="0">
            <a:normAutofit fontScale="1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08" name="PlaceHolder 4"/>
          <p:cNvSpPr>
            <a:spLocks noGrp="1"/>
          </p:cNvSpPr>
          <p:nvPr>
            <p:ph type="body"/>
          </p:nvPr>
        </p:nvSpPr>
        <p:spPr>
          <a:xfrm>
            <a:off x="3649320" y="2011680"/>
            <a:ext cx="2329200" cy="956160"/>
          </a:xfrm>
          <a:prstGeom prst="rect">
            <a:avLst/>
          </a:prstGeom>
        </p:spPr>
        <p:txBody>
          <a:bodyPr lIns="0" rIns="0" tIns="0" bIns="0">
            <a:normAutofit fontScale="1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09" name="PlaceHolder 5"/>
          <p:cNvSpPr>
            <a:spLocks noGrp="1"/>
          </p:cNvSpPr>
          <p:nvPr>
            <p:ph type="body"/>
          </p:nvPr>
        </p:nvSpPr>
        <p:spPr>
          <a:xfrm>
            <a:off x="1202760" y="3059640"/>
            <a:ext cx="4773600" cy="956160"/>
          </a:xfrm>
          <a:prstGeom prst="rect">
            <a:avLst/>
          </a:prstGeom>
        </p:spPr>
        <p:txBody>
          <a:bodyPr lIns="0" rIns="0" tIns="0" bIns="0">
            <a:normAutofit fontScale="2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hyperlink" Target="https://towardsdatascience.com/introduction-to-bootstrapping-in-data-science-part-1-6e3483636f67" TargetMode="External"/><Relationship Id="rId2" Type="http://schemas.openxmlformats.org/officeDocument/2006/relationships/hyperlink" Target="https://towardsdatascience.com/introduction-to-bootstrapping-in-data-science-part-1-6e3483636f67" TargetMode="External"/><Relationship Id="rId3" Type="http://schemas.openxmlformats.org/officeDocument/2006/relationships/hyperlink" Target="https://towardsdatascience.com/demystifying-hypothesis-testing-with-simple-python-examples-4997ad3c5294" TargetMode="External"/><Relationship Id="rId4" Type="http://schemas.openxmlformats.org/officeDocument/2006/relationships/hyperlink" Target="https://towardsdatascience.com/demystifying-hypothesis-testing-with-simple-python-examples-4997ad3c5294" TargetMode="External"/><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slideLayout" Target="../slideLayouts/slideLayout1.xml"/><Relationship Id="rId5"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1.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slideLayout" Target="../slideLayouts/slideLayout1.xml"/><Relationship Id="rId5"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image" Target="../media/image173.png"/><Relationship Id="rId3" Type="http://schemas.openxmlformats.org/officeDocument/2006/relationships/image" Target="../media/image174.png"/><Relationship Id="rId4" Type="http://schemas.openxmlformats.org/officeDocument/2006/relationships/slideLayout" Target="../slideLayouts/slideLayout1.xml"/><Relationship Id="rId5"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2.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slideLayout" Target="../slideLayouts/slideLayout1.xml"/><Relationship Id="rId4"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5.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image" Target="../media/image180.png"/><Relationship Id="rId4" Type="http://schemas.openxmlformats.org/officeDocument/2006/relationships/slideLayout" Target="../slideLayouts/slideLayout1.xml"/><Relationship Id="rId5"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slideLayout" Target="../slideLayouts/slideLayout1.xml"/>
</Relationships>
</file>

<file path=ppt/slides/_rels/slide118.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1.xml"/>
</Relationships>
</file>

<file path=ppt/slides/_rels/slide119.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1.xml"/>
</Relationships>
</file>

<file path=ppt/slides/_rels/slide123.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xml"/>
</Relationships>
</file>

<file path=ppt/slides/_rels/slide124.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slideLayout" Target="../slideLayouts/slideLayout1.xml"/>
</Relationships>
</file>

<file path=ppt/slides/_rels/slide127.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1.xml"/>
</Relationships>
</file>

<file path=ppt/slides/_rels/slide128.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slideLayout" Target="../slideLayouts/slideLayout1.xml"/><Relationship Id="rId3"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1.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1.xml"/><Relationship Id="rId3"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slideLayout" Target="../slideLayouts/slideLayout1.xml"/><Relationship Id="rId3"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1.xml"/><Relationship Id="rId3"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image" Target="../media/image199.png"/><Relationship Id="rId3" Type="http://schemas.openxmlformats.org/officeDocument/2006/relationships/image" Target="../media/image200.png"/><Relationship Id="rId4" Type="http://schemas.openxmlformats.org/officeDocument/2006/relationships/slideLayout" Target="../slideLayouts/slideLayout1.xml"/>
</Relationships>
</file>

<file path=ppt/slides/_rels/slide135.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1.xml"/><Relationship Id="rId4"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slideLayout" Target="../slideLayouts/slideLayout1.xml"/><Relationship Id="rId3"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slideLayout" Target="../slideLayouts/slideLayout1.xml"/><Relationship Id="rId3"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6.png"/><Relationship Id="rId3" Type="http://schemas.openxmlformats.org/officeDocument/2006/relationships/slideLayout" Target="../slideLayouts/slideLayout1.xml"/><Relationship Id="rId4"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slideLayout" Target="../slideLayouts/slideLayout1.xml"/><Relationship Id="rId3"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slideLayout" Target="../slideLayouts/slideLayout1.xml"/><Relationship Id="rId3"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image" Target="../media/image210.png"/><Relationship Id="rId3" Type="http://schemas.openxmlformats.org/officeDocument/2006/relationships/slideLayout" Target="../slideLayouts/slideLayout1.xml"/><Relationship Id="rId4"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Relationship Id="rId3"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slideLayout" Target="../slideLayouts/slideLayout1.xml"/><Relationship Id="rId4"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1.xml"/><Relationship Id="rId3"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1.xml"/>
</Relationships>
</file>

<file path=ppt/slides/_rels/slide147.xml.rels><?xml version="1.0" encoding="UTF-8"?>
<Relationships xmlns="http://schemas.openxmlformats.org/package/2006/relationships"><Relationship Id="rId1" Type="http://schemas.openxmlformats.org/officeDocument/2006/relationships/image" Target="../media/image216.jpeg"/><Relationship Id="rId2" Type="http://schemas.openxmlformats.org/officeDocument/2006/relationships/image" Target="../media/image217.png"/><Relationship Id="rId3" Type="http://schemas.openxmlformats.org/officeDocument/2006/relationships/slideLayout" Target="../slideLayouts/slideLayout1.xml"/><Relationship Id="rId4"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slideLayout" Target="../slideLayouts/slideLayout1.xml"/>
</Relationships>
</file>

<file path=ppt/slides/_rels/slide149.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slideLayout" Target="../slideLayouts/slideLayout1.xml"/><Relationship Id="rId5"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1.xml"/><Relationship Id="rId3"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slideLayout" Target="../slideLayouts/slideLayout1.xml"/><Relationship Id="rId4"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1.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7.xml.rels><?xml version="1.0" encoding="UTF-8"?>
<Relationships xmlns="http://schemas.openxmlformats.org/package/2006/relationships"><Relationship Id="rId1" Type="http://schemas.openxmlformats.org/officeDocument/2006/relationships/image" Target="../media/image229.jpe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slideLayout" Target="../slideLayouts/slideLayout1.xml"/><Relationship Id="rId5"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image" Target="../media/image233.png"/><Relationship Id="rId3" Type="http://schemas.openxmlformats.org/officeDocument/2006/relationships/slideLayout" Target="../slideLayouts/slideLayout1.xml"/><Relationship Id="rId4"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160.xml.rels><?xml version="1.0" encoding="UTF-8"?>
<Relationships xmlns="http://schemas.openxmlformats.org/package/2006/relationships"><Relationship Id="rId1" Type="http://schemas.openxmlformats.org/officeDocument/2006/relationships/image" Target="../media/image235.jpeg"/><Relationship Id="rId2" Type="http://schemas.openxmlformats.org/officeDocument/2006/relationships/slideLayout" Target="../slideLayouts/slideLayout1.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image" Target="../media/image238.png"/><Relationship Id="rId4" Type="http://schemas.openxmlformats.org/officeDocument/2006/relationships/image" Target="../media/image239.png"/><Relationship Id="rId5" Type="http://schemas.openxmlformats.org/officeDocument/2006/relationships/slideLayout" Target="../slideLayouts/slideLayout1.xml"/><Relationship Id="rId6"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slideLayout" Target="../slideLayouts/slideLayout1.xml"/><Relationship Id="rId3"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
</Relationships>
</file>

<file path=ppt/slides/_rels/slide165.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image" Target="../media/image243.png"/><Relationship Id="rId3" Type="http://schemas.openxmlformats.org/officeDocument/2006/relationships/slideLayout" Target="../slideLayouts/slideLayout1.xml"/><Relationship Id="rId4"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
</Relationships>
</file>

<file path=ppt/slides/_rels/slide167.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slideLayout" Target="../slideLayouts/slideLayout1.xml"/><Relationship Id="rId3"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slideLayout" Target="../slideLayouts/slideLayout1.xml"/><Relationship Id="rId3"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xml"/><Relationship Id="rId5"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1.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1.xml"/><Relationship Id="rId3" Type="http://schemas.openxmlformats.org/officeDocument/2006/relationships/notesSlide" Target="../notesSlides/notesSlide171.xml"/>
</Relationships>
</file>

<file path=ppt/slides/_rels/slide172.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slideLayout" Target="../slideLayouts/slideLayout1.xml"/>
</Relationships>
</file>

<file path=ppt/slides/_rels/slide173.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slideLayout" Target="../slideLayouts/slideLayout1.xml"/>
</Relationships>
</file>

<file path=ppt/slides/_rels/slide174.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slideLayout" Target="../slideLayouts/slideLayout1.xml"/>
</Relationships>
</file>

<file path=ppt/slides/_rels/slide175.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1.xml"/><Relationship Id="rId3" Type="http://schemas.openxmlformats.org/officeDocument/2006/relationships/notesSlide" Target="../notesSlides/notesSlide175.xml"/>
</Relationships>
</file>

<file path=ppt/slides/_rels/slide176.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slideLayout" Target="../slideLayouts/slideLayout1.xml"/><Relationship Id="rId3" Type="http://schemas.openxmlformats.org/officeDocument/2006/relationships/notesSlide" Target="../notesSlides/notesSlide176.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
</Relationships>
</file>

<file path=ppt/slides/_rels/slide178.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slideLayout" Target="../slideLayouts/slideLayout1.xml"/><Relationship Id="rId3" Type="http://schemas.openxmlformats.org/officeDocument/2006/relationships/notesSlide" Target="../notesSlides/notesSlide178.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slideLayout" Target="../slideLayouts/slideLayout1.xml"/><Relationship Id="rId3" Type="http://schemas.openxmlformats.org/officeDocument/2006/relationships/notesSlide" Target="../notesSlides/notesSlide180.xml"/>
</Relationships>
</file>

<file path=ppt/slides/_rels/slide181.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1.xml"/>
</Relationships>
</file>

<file path=ppt/slides/_rels/slide182.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slideLayout" Target="../slideLayouts/slideLayout1.xml"/><Relationship Id="rId3" Type="http://schemas.openxmlformats.org/officeDocument/2006/relationships/notesSlide" Target="../notesSlides/notesSlide182.xml"/>
</Relationships>
</file>

<file path=ppt/slides/_rels/slide183.xml.rels><?xml version="1.0" encoding="UTF-8"?>
<Relationships xmlns="http://schemas.openxmlformats.org/package/2006/relationships"><Relationship Id="rId1" Type="http://schemas.openxmlformats.org/officeDocument/2006/relationships/image" Target="../media/image257.png"/><Relationship Id="rId2" Type="http://schemas.openxmlformats.org/officeDocument/2006/relationships/image" Target="../media/image258.png"/><Relationship Id="rId3" Type="http://schemas.openxmlformats.org/officeDocument/2006/relationships/image" Target="../media/image259.png"/><Relationship Id="rId4" Type="http://schemas.openxmlformats.org/officeDocument/2006/relationships/slideLayout" Target="../slideLayouts/slideLayout1.xml"/><Relationship Id="rId5" Type="http://schemas.openxmlformats.org/officeDocument/2006/relationships/notesSlide" Target="../notesSlides/notesSlide183.xml"/>
</Relationships>
</file>

<file path=ppt/slides/_rels/slide184.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slideLayout" Target="../slideLayouts/slideLayout1.xml"/>
</Relationships>
</file>

<file path=ppt/slides/_rels/slide185.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
</Relationships>
</file>

<file path=ppt/slides/_rels/slide186.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slideLayout" Target="../slideLayouts/slideLayout1.xml"/><Relationship Id="rId3" Type="http://schemas.openxmlformats.org/officeDocument/2006/relationships/notesSlide" Target="../notesSlides/notesSlide186.xml"/>
</Relationships>
</file>

<file path=ppt/slides/_rels/slide187.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slideLayout" Target="../slideLayouts/slideLayout1.xml"/>
</Relationships>
</file>

<file path=ppt/slides/_rels/slide188.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slideLayout" Target="../slideLayouts/slideLayout1.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190.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slideLayout" Target="../slideLayouts/slideLayout1.xml"/><Relationship Id="rId3" Type="http://schemas.openxmlformats.org/officeDocument/2006/relationships/notesSlide" Target="../notesSlides/notesSlide190.xml"/>
</Relationships>
</file>

<file path=ppt/slides/_rels/slide191.xml.rels><?xml version="1.0" encoding="UTF-8"?>
<Relationships xmlns="http://schemas.openxmlformats.org/package/2006/relationships"><Relationship Id="rId1" Type="http://schemas.openxmlformats.org/officeDocument/2006/relationships/image" Target="../media/image266.jpeg"/><Relationship Id="rId2" Type="http://schemas.openxmlformats.org/officeDocument/2006/relationships/slideLayout" Target="../slideLayouts/slideLayout1.xml"/><Relationship Id="rId3" Type="http://schemas.openxmlformats.org/officeDocument/2006/relationships/notesSlide" Target="../notesSlides/notesSlide191.xml"/>
</Relationships>
</file>

<file path=ppt/slides/_rels/slide192.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slideLayout" Target="../slideLayouts/slideLayout1.xml"/><Relationship Id="rId3" Type="http://schemas.openxmlformats.org/officeDocument/2006/relationships/notesSlide" Target="../notesSlides/notesSlide192.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5.xml.rels><?xml version="1.0" encoding="UTF-8"?>
<Relationships xmlns="http://schemas.openxmlformats.org/package/2006/relationships"><Relationship Id="rId1" Type="http://schemas.openxmlformats.org/officeDocument/2006/relationships/image" Target="../media/image268.png"/><Relationship Id="rId2" Type="http://schemas.openxmlformats.org/officeDocument/2006/relationships/slideLayout" Target="../slideLayouts/slideLayout1.xml"/><Relationship Id="rId3" Type="http://schemas.openxmlformats.org/officeDocument/2006/relationships/notesSlide" Target="../notesSlides/notesSlide195.xml"/>
</Relationships>
</file>

<file path=ppt/slides/_rels/slide196.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slideLayout" Target="../slideLayouts/slideLayout1.xml"/><Relationship Id="rId3" Type="http://schemas.openxmlformats.org/officeDocument/2006/relationships/notesSlide" Target="../notesSlides/notesSlide196.xml"/>
</Relationships>
</file>

<file path=ppt/slides/_rels/slide197.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slideLayout" Target="../slideLayouts/slideLayout1.xml"/><Relationship Id="rId3"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image" Target="../media/image271.gif"/><Relationship Id="rId2" Type="http://schemas.openxmlformats.org/officeDocument/2006/relationships/slideLayout" Target="../slideLayouts/slideLayout1.xml"/><Relationship Id="rId3" Type="http://schemas.openxmlformats.org/officeDocument/2006/relationships/notesSlide" Target="../notesSlides/notesSlide198.xml"/>
</Relationships>
</file>

<file path=ppt/slides/_rels/slide199.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slideLayout" Target="../slideLayouts/slideLayout1.xml"/><Relationship Id="rId3" Type="http://schemas.openxmlformats.org/officeDocument/2006/relationships/notesSlide" Target="../notesSlides/notesSlide199.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Relationship Id="rId4" Type="http://schemas.openxmlformats.org/officeDocument/2006/relationships/notesSlide" Target="../notesSlides/notesSlide20.xml"/>
</Relationships>
</file>

<file path=ppt/slides/_rels/slide200.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slideLayout" Target="../slideLayouts/slideLayout1.xml"/>
</Relationships>
</file>

<file path=ppt/slides/_rels/slide201.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slideLayout" Target="../slideLayouts/slideLayout1.xml"/><Relationship Id="rId3" Type="http://schemas.openxmlformats.org/officeDocument/2006/relationships/notesSlide" Target="../notesSlides/notesSlide201.xml"/>
</Relationships>
</file>

<file path=ppt/slides/_rels/slide202.xml.rels><?xml version="1.0" encoding="UTF-8"?>
<Relationships xmlns="http://schemas.openxmlformats.org/package/2006/relationships"><Relationship Id="rId1" Type="http://schemas.openxmlformats.org/officeDocument/2006/relationships/image" Target="../media/image275.png"/><Relationship Id="rId2" Type="http://schemas.openxmlformats.org/officeDocument/2006/relationships/slideLayout" Target="../slideLayouts/slideLayout1.xml"/><Relationship Id="rId3" Type="http://schemas.openxmlformats.org/officeDocument/2006/relationships/notesSlide" Target="../notesSlides/notesSlide202.xml"/>
</Relationships>
</file>

<file path=ppt/slides/_rels/slide203.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slideLayout" Target="../slideLayouts/slideLayout1.xml"/><Relationship Id="rId3"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slideLayout" Target="../slideLayouts/slideLayout1.xml"/><Relationship Id="rId3" Type="http://schemas.openxmlformats.org/officeDocument/2006/relationships/notesSlide" Target="../notesSlides/notesSlide204.xml"/>
</Relationships>
</file>

<file path=ppt/slides/_rels/slide205.xml.rels><?xml version="1.0" encoding="UTF-8"?>
<Relationships xmlns="http://schemas.openxmlformats.org/package/2006/relationships"><Relationship Id="rId1" Type="http://schemas.openxmlformats.org/officeDocument/2006/relationships/image" Target="../media/image278.png"/><Relationship Id="rId2" Type="http://schemas.openxmlformats.org/officeDocument/2006/relationships/slideLayout" Target="../slideLayouts/slideLayout1.xml"/>
</Relationships>
</file>

<file path=ppt/slides/_rels/slide206.xml.rels><?xml version="1.0" encoding="UTF-8"?>
<Relationships xmlns="http://schemas.openxmlformats.org/package/2006/relationships"><Relationship Id="rId1" Type="http://schemas.openxmlformats.org/officeDocument/2006/relationships/image" Target="../media/image279.png"/><Relationship Id="rId2" Type="http://schemas.openxmlformats.org/officeDocument/2006/relationships/slideLayout" Target="../slideLayouts/slideLayout1.xml"/><Relationship Id="rId3" Type="http://schemas.openxmlformats.org/officeDocument/2006/relationships/notesSlide" Target="../notesSlides/notesSlide206.xml"/>
</Relationships>
</file>

<file path=ppt/slides/_rels/slide207.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slideLayout" Target="../slideLayouts/slideLayout1.xml"/><Relationship Id="rId3" Type="http://schemas.openxmlformats.org/officeDocument/2006/relationships/notesSlide" Target="../notesSlides/notesSlide207.xml"/>
</Relationships>
</file>

<file path=ppt/slides/_rels/slide208.xml.rels><?xml version="1.0" encoding="UTF-8"?>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08.xml"/>
</Relationships>
</file>

<file path=ppt/slides/_rels/slide209.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slideLayout" Target="../slideLayouts/slideLayout1.xml"/><Relationship Id="rId3" Type="http://schemas.openxmlformats.org/officeDocument/2006/relationships/notesSlide" Target="../notesSlides/notesSlide209.xml"/>
</Relationships>
</file>

<file path=ppt/slides/_rels/slide2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slideLayout" Target="../slideLayouts/slideLayout1.xml"/><Relationship Id="rId8"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image" Target="../media/image283.png"/><Relationship Id="rId2" Type="http://schemas.openxmlformats.org/officeDocument/2006/relationships/slideLayout" Target="../slideLayouts/slideLayout1.xml"/><Relationship Id="rId3" Type="http://schemas.openxmlformats.org/officeDocument/2006/relationships/notesSlide" Target="../notesSlides/notesSlide210.xml"/>
</Relationships>
</file>

<file path=ppt/slides/_rels/slide211.xml.rels><?xml version="1.0" encoding="UTF-8"?>
<Relationships xmlns="http://schemas.openxmlformats.org/package/2006/relationships"><Relationship Id="rId1" Type="http://schemas.openxmlformats.org/officeDocument/2006/relationships/image" Target="../media/image284.png"/><Relationship Id="rId2" Type="http://schemas.openxmlformats.org/officeDocument/2006/relationships/image" Target="../media/image285.png"/><Relationship Id="rId3" Type="http://schemas.openxmlformats.org/officeDocument/2006/relationships/image" Target="../media/image286.png"/><Relationship Id="rId4" Type="http://schemas.openxmlformats.org/officeDocument/2006/relationships/image" Target="../media/image287.png"/><Relationship Id="rId5" Type="http://schemas.openxmlformats.org/officeDocument/2006/relationships/image" Target="../media/image288.png"/><Relationship Id="rId6" Type="http://schemas.openxmlformats.org/officeDocument/2006/relationships/image" Target="../media/image289.png"/><Relationship Id="rId7" Type="http://schemas.openxmlformats.org/officeDocument/2006/relationships/slideLayout" Target="../slideLayouts/slideLayout37.xml"/>
</Relationships>
</file>

<file path=ppt/slides/_rels/slide212.xml.rels><?xml version="1.0" encoding="UTF-8"?>
<Relationships xmlns="http://schemas.openxmlformats.org/package/2006/relationships"><Relationship Id="rId1" Type="http://schemas.openxmlformats.org/officeDocument/2006/relationships/image" Target="../media/image290.png"/><Relationship Id="rId2" Type="http://schemas.openxmlformats.org/officeDocument/2006/relationships/slideLayout" Target="../slideLayouts/slideLayout49.xml"/>
</Relationships>
</file>

<file path=ppt/slides/_rels/slide213.xml.rels><?xml version="1.0" encoding="UTF-8"?>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7.xml"/>
</Relationships>
</file>

<file path=ppt/slides/_rels/slide214.xml.rels><?xml version="1.0" encoding="UTF-8"?>
<Relationships xmlns="http://schemas.openxmlformats.org/package/2006/relationships"><Relationship Id="rId1" Type="http://schemas.openxmlformats.org/officeDocument/2006/relationships/image" Target="../media/image292.png"/><Relationship Id="rId2" Type="http://schemas.openxmlformats.org/officeDocument/2006/relationships/image" Target="../media/image293.png"/><Relationship Id="rId3" Type="http://schemas.openxmlformats.org/officeDocument/2006/relationships/image" Target="../media/image294.png"/><Relationship Id="rId4" Type="http://schemas.openxmlformats.org/officeDocument/2006/relationships/slideLayout" Target="../slideLayouts/slideLayout69.xml"/>
</Relationships>
</file>

<file path=ppt/slides/_rels/slide2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25.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slideLayout" Target="../slideLayouts/slideLayout25.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25.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jpeg"/><Relationship Id="rId3" Type="http://schemas.openxmlformats.org/officeDocument/2006/relationships/image" Target="../media/image65.jpeg"/><Relationship Id="rId4" Type="http://schemas.openxmlformats.org/officeDocument/2006/relationships/image" Target="../media/image66.png"/><Relationship Id="rId5" Type="http://schemas.openxmlformats.org/officeDocument/2006/relationships/slideLayout" Target="../slideLayouts/slideLayout25.xml"/><Relationship Id="rId6"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1.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25.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25.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hyperlink" Target="https://projects.datacamp.com/projects/20" TargetMode="External"/><Relationship Id="rId2" Type="http://schemas.openxmlformats.org/officeDocument/2006/relationships/hyperlink" Target="https://projects.datacamp.com/projects/20" TargetMode="External"/><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jpeg"/><Relationship Id="rId4" Type="http://schemas.openxmlformats.org/officeDocument/2006/relationships/slideLayout" Target="../slideLayouts/slideLayout1.xml"/><Relationship Id="rId5"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bit.ly/quaesita_damnedlies" TargetMode="External"/><Relationship Id="rId2" Type="http://schemas.openxmlformats.org/officeDocument/2006/relationships/hyperlink" Target="https://bit.ly/quaesita_damnedlies" TargetMode="External"/><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slideLayout" Target="../slideLayouts/slideLayout1.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1.xml"/><Relationship Id="rId4"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slideLayout" Target="../slideLayouts/slideLayout1.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jpeg"/><Relationship Id="rId4" Type="http://schemas.openxmlformats.org/officeDocument/2006/relationships/slideLayout" Target="../slideLayouts/slideLayout1.xml"/><Relationship Id="rId5"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slideLayout" Target="../slideLayouts/slideLayout1.xml"/><Relationship Id="rId4"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1.xml"/><Relationship Id="rId4"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image" Target="../media/image15.jpe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slideLayout" Target="../slideLayouts/slideLayout1.xml"/><Relationship Id="rId4"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1.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Vip link</a:t>
            </a:r>
            <a:endParaRPr b="0" lang="en-US" sz="4000" spc="-1" strike="noStrike">
              <a:latin typeface="Arial"/>
            </a:endParaRPr>
          </a:p>
        </p:txBody>
      </p:sp>
      <p:sp>
        <p:nvSpPr>
          <p:cNvPr id="25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fontScale="56000"/>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Introduction to Bootstrapping in Data Science — part 1 | by Alejandro Rodríguez | Towards Data Science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1"/>
              </a:rPr>
              <a:t>https://</a:t>
            </a:r>
            <a:r>
              <a:rPr b="0" lang="en-US" sz="2200" spc="-1" strike="noStrike" u="sng">
                <a:solidFill>
                  <a:srgbClr val="6eac1c"/>
                </a:solidFill>
                <a:uFillTx/>
                <a:latin typeface="Corbel"/>
                <a:ea typeface="DejaVu Sans"/>
                <a:hlinkClick r:id="rId2"/>
              </a:rPr>
              <a:t>towardsdatascience.com/introduction-to-bootstrapping-in-data-science-part-1-6e3483636f67</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Demystifying hypothesis testing with simple Python examples | by Tirthajyoti Sarkar | Towards Data Science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ea typeface="DejaVu Sans"/>
                <a:hlinkClick r:id="rId3"/>
              </a:rPr>
              <a:t>https://</a:t>
            </a:r>
            <a:r>
              <a:rPr b="0" lang="en-US" sz="2200" spc="-1" strike="noStrike" u="sng">
                <a:solidFill>
                  <a:srgbClr val="6eac1c"/>
                </a:solidFill>
                <a:uFillTx/>
                <a:latin typeface="Corbel"/>
                <a:ea typeface="DejaVu Sans"/>
                <a:hlinkClick r:id="rId4"/>
              </a:rPr>
              <a:t>towardsdatascience.com/demystifying-hypothesis-testing-with-simple-python-examples-4997ad3c5294</a:t>
            </a:r>
            <a:r>
              <a:rPr b="0" lang="en-US" sz="2200" spc="-1" strike="noStrike">
                <a:solidFill>
                  <a:srgbClr val="ffffff"/>
                </a:solidFill>
                <a:latin typeface="Corbel"/>
                <a:ea typeface="DejaVu Sans"/>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Central Limit Theorem: a real-life application | by Carolina Bento | Towards Data Science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https://towardsdatascience.com/central-limit-theorem-a-real-life-application-f638657686e1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 </a:t>
            </a:r>
            <a:endParaRPr b="0" lang="en-US" sz="4000" spc="-1" strike="noStrike">
              <a:latin typeface="Arial"/>
            </a:endParaRPr>
          </a:p>
        </p:txBody>
      </p:sp>
      <p:sp>
        <p:nvSpPr>
          <p:cNvPr id="282" name="CustomShape 2"/>
          <p:cNvSpPr/>
          <p:nvPr/>
        </p:nvSpPr>
        <p:spPr>
          <a:xfrm>
            <a:off x="1202760" y="2011680"/>
            <a:ext cx="9783000" cy="4205160"/>
          </a:xfrm>
          <a:prstGeom prst="rect">
            <a:avLst/>
          </a:prstGeom>
          <a:noFill/>
          <a:ln>
            <a:noFill/>
          </a:ln>
        </p:spPr>
        <p:style>
          <a:lnRef idx="0"/>
          <a:fillRef idx="0"/>
          <a:effectRef idx="0"/>
          <a:fontRef idx="minor"/>
        </p:style>
      </p:sp>
      <p:pic>
        <p:nvPicPr>
          <p:cNvPr id="283" name="Picture 3" descr=""/>
          <p:cNvPicPr/>
          <p:nvPr/>
        </p:nvPicPr>
        <p:blipFill>
          <a:blip r:embed="rId1"/>
          <a:stretch/>
        </p:blipFill>
        <p:spPr>
          <a:xfrm>
            <a:off x="1472040" y="2922480"/>
            <a:ext cx="4323960" cy="446760"/>
          </a:xfrm>
          <a:prstGeom prst="rect">
            <a:avLst/>
          </a:prstGeom>
          <a:ln>
            <a:noFill/>
          </a:ln>
        </p:spPr>
      </p:pic>
      <p:pic>
        <p:nvPicPr>
          <p:cNvPr id="284" name="Picture 4" descr=""/>
          <p:cNvPicPr/>
          <p:nvPr/>
        </p:nvPicPr>
        <p:blipFill>
          <a:blip r:embed="rId2"/>
          <a:stretch/>
        </p:blipFill>
        <p:spPr>
          <a:xfrm>
            <a:off x="228960" y="5391000"/>
            <a:ext cx="6810120" cy="398880"/>
          </a:xfrm>
          <a:prstGeom prst="rect">
            <a:avLst/>
          </a:prstGeom>
          <a:ln>
            <a:noFill/>
          </a:ln>
        </p:spPr>
      </p:pic>
      <p:pic>
        <p:nvPicPr>
          <p:cNvPr id="285" name="Picture 5" descr=""/>
          <p:cNvPicPr/>
          <p:nvPr/>
        </p:nvPicPr>
        <p:blipFill>
          <a:blip r:embed="rId3"/>
          <a:stretch/>
        </p:blipFill>
        <p:spPr>
          <a:xfrm>
            <a:off x="7074360" y="1562040"/>
            <a:ext cx="4857480" cy="473364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a:off x="1202760" y="284040"/>
            <a:ext cx="9783000" cy="1507680"/>
          </a:xfrm>
          <a:prstGeom prst="rect">
            <a:avLst/>
          </a:prstGeom>
          <a:noFill/>
          <a:ln>
            <a:noFill/>
          </a:ln>
        </p:spPr>
        <p:style>
          <a:lnRef idx="0"/>
          <a:fillRef idx="0"/>
          <a:effectRef idx="0"/>
          <a:fontRef idx="minor"/>
        </p:style>
      </p:sp>
      <p:sp>
        <p:nvSpPr>
          <p:cNvPr id="614" name="CustomShape 2"/>
          <p:cNvSpPr/>
          <p:nvPr/>
        </p:nvSpPr>
        <p:spPr>
          <a:xfrm>
            <a:off x="1202760" y="2011680"/>
            <a:ext cx="9783000" cy="4205160"/>
          </a:xfrm>
          <a:prstGeom prst="rect">
            <a:avLst/>
          </a:prstGeom>
          <a:noFill/>
          <a:ln>
            <a:noFill/>
          </a:ln>
        </p:spPr>
        <p:style>
          <a:lnRef idx="0"/>
          <a:fillRef idx="0"/>
          <a:effectRef idx="0"/>
          <a:fontRef idx="minor"/>
        </p:style>
      </p:sp>
      <p:pic>
        <p:nvPicPr>
          <p:cNvPr id="615" name="Picture 3" descr=""/>
          <p:cNvPicPr/>
          <p:nvPr/>
        </p:nvPicPr>
        <p:blipFill>
          <a:blip r:embed="rId1"/>
          <a:stretch/>
        </p:blipFill>
        <p:spPr>
          <a:xfrm>
            <a:off x="6591240" y="1944360"/>
            <a:ext cx="5337720" cy="4340160"/>
          </a:xfrm>
          <a:prstGeom prst="rect">
            <a:avLst/>
          </a:prstGeom>
          <a:ln>
            <a:noFill/>
          </a:ln>
        </p:spPr>
      </p:pic>
      <p:pic>
        <p:nvPicPr>
          <p:cNvPr id="616" name="Picture 4" descr=""/>
          <p:cNvPicPr/>
          <p:nvPr/>
        </p:nvPicPr>
        <p:blipFill>
          <a:blip r:embed="rId2"/>
          <a:stretch/>
        </p:blipFill>
        <p:spPr>
          <a:xfrm>
            <a:off x="259560" y="3211560"/>
            <a:ext cx="5962320" cy="180576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extreme</a:t>
            </a:r>
            <a:endParaRPr b="0" lang="en-US" sz="4000" spc="-1" strike="noStrike">
              <a:latin typeface="Arial"/>
            </a:endParaRPr>
          </a:p>
        </p:txBody>
      </p:sp>
      <p:sp>
        <p:nvSpPr>
          <p:cNvPr id="618" name="CustomShape 2"/>
          <p:cNvSpPr/>
          <p:nvPr/>
        </p:nvSpPr>
        <p:spPr>
          <a:xfrm>
            <a:off x="1202760" y="2011680"/>
            <a:ext cx="9783000" cy="4205160"/>
          </a:xfrm>
          <a:prstGeom prst="rect">
            <a:avLst/>
          </a:prstGeom>
          <a:noFill/>
          <a:ln>
            <a:noFill/>
          </a:ln>
        </p:spPr>
        <p:style>
          <a:lnRef idx="0"/>
          <a:fillRef idx="0"/>
          <a:effectRef idx="0"/>
          <a:fontRef idx="minor"/>
        </p:style>
      </p:sp>
      <p:pic>
        <p:nvPicPr>
          <p:cNvPr id="619" name="Picture 3" descr=""/>
          <p:cNvPicPr/>
          <p:nvPr/>
        </p:nvPicPr>
        <p:blipFill>
          <a:blip r:embed="rId1"/>
          <a:stretch/>
        </p:blipFill>
        <p:spPr>
          <a:xfrm>
            <a:off x="131400" y="2349000"/>
            <a:ext cx="4939200" cy="2534040"/>
          </a:xfrm>
          <a:prstGeom prst="rect">
            <a:avLst/>
          </a:prstGeom>
          <a:ln>
            <a:noFill/>
          </a:ln>
        </p:spPr>
      </p:pic>
      <p:pic>
        <p:nvPicPr>
          <p:cNvPr id="620" name="Picture 4" descr=""/>
          <p:cNvPicPr/>
          <p:nvPr/>
        </p:nvPicPr>
        <p:blipFill>
          <a:blip r:embed="rId2"/>
          <a:stretch/>
        </p:blipFill>
        <p:spPr>
          <a:xfrm>
            <a:off x="6648480" y="2349000"/>
            <a:ext cx="5409000" cy="253404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1202760" y="284040"/>
            <a:ext cx="9783000" cy="1507680"/>
          </a:xfrm>
          <a:prstGeom prst="rect">
            <a:avLst/>
          </a:prstGeom>
          <a:noFill/>
          <a:ln>
            <a:noFill/>
          </a:ln>
        </p:spPr>
        <p:style>
          <a:lnRef idx="0"/>
          <a:fillRef idx="0"/>
          <a:effectRef idx="0"/>
          <a:fontRef idx="minor"/>
        </p:style>
      </p:sp>
      <p:sp>
        <p:nvSpPr>
          <p:cNvPr id="622" name="CustomShape 2"/>
          <p:cNvSpPr/>
          <p:nvPr/>
        </p:nvSpPr>
        <p:spPr>
          <a:xfrm>
            <a:off x="1202760" y="2011680"/>
            <a:ext cx="9783000" cy="4205160"/>
          </a:xfrm>
          <a:prstGeom prst="rect">
            <a:avLst/>
          </a:prstGeom>
          <a:noFill/>
          <a:ln>
            <a:noFill/>
          </a:ln>
        </p:spPr>
        <p:style>
          <a:lnRef idx="0"/>
          <a:fillRef idx="0"/>
          <a:effectRef idx="0"/>
          <a:fontRef idx="minor"/>
        </p:style>
      </p:sp>
      <p:pic>
        <p:nvPicPr>
          <p:cNvPr id="623" name="Picture 3" descr=""/>
          <p:cNvPicPr/>
          <p:nvPr/>
        </p:nvPicPr>
        <p:blipFill>
          <a:blip r:embed="rId1"/>
          <a:stretch/>
        </p:blipFill>
        <p:spPr>
          <a:xfrm>
            <a:off x="1202760" y="1709280"/>
            <a:ext cx="8719920" cy="480996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One sided p value</a:t>
            </a:r>
            <a:endParaRPr b="0" lang="en-US" sz="4000" spc="-1" strike="noStrike">
              <a:latin typeface="Arial"/>
            </a:endParaRPr>
          </a:p>
        </p:txBody>
      </p:sp>
      <p:sp>
        <p:nvSpPr>
          <p:cNvPr id="625" name="CustomShape 2"/>
          <p:cNvSpPr/>
          <p:nvPr/>
        </p:nvSpPr>
        <p:spPr>
          <a:xfrm>
            <a:off x="1202760" y="2011680"/>
            <a:ext cx="9783000" cy="4205160"/>
          </a:xfrm>
          <a:prstGeom prst="rect">
            <a:avLst/>
          </a:prstGeom>
          <a:noFill/>
          <a:ln>
            <a:noFill/>
          </a:ln>
        </p:spPr>
        <p:style>
          <a:lnRef idx="0"/>
          <a:fillRef idx="0"/>
          <a:effectRef idx="0"/>
          <a:fontRef idx="minor"/>
        </p:style>
      </p:sp>
      <p:pic>
        <p:nvPicPr>
          <p:cNvPr id="626" name="Picture 3" descr=""/>
          <p:cNvPicPr/>
          <p:nvPr/>
        </p:nvPicPr>
        <p:blipFill>
          <a:blip r:embed="rId1"/>
          <a:stretch/>
        </p:blipFill>
        <p:spPr>
          <a:xfrm>
            <a:off x="1620360" y="2343960"/>
            <a:ext cx="8948520" cy="387288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Super drug</a:t>
            </a:r>
            <a:endParaRPr b="0" lang="en-US" sz="4000" spc="-1" strike="noStrike">
              <a:latin typeface="Arial"/>
            </a:endParaRPr>
          </a:p>
        </p:txBody>
      </p:sp>
      <p:sp>
        <p:nvSpPr>
          <p:cNvPr id="628" name="CustomShape 2"/>
          <p:cNvSpPr/>
          <p:nvPr/>
        </p:nvSpPr>
        <p:spPr>
          <a:xfrm>
            <a:off x="1202760" y="2011680"/>
            <a:ext cx="9783000" cy="4205160"/>
          </a:xfrm>
          <a:prstGeom prst="rect">
            <a:avLst/>
          </a:prstGeom>
          <a:noFill/>
          <a:ln>
            <a:noFill/>
          </a:ln>
        </p:spPr>
        <p:style>
          <a:lnRef idx="0"/>
          <a:fillRef idx="0"/>
          <a:effectRef idx="0"/>
          <a:fontRef idx="minor"/>
        </p:style>
      </p:sp>
      <p:pic>
        <p:nvPicPr>
          <p:cNvPr id="629" name="Picture 3" descr=""/>
          <p:cNvPicPr/>
          <p:nvPr/>
        </p:nvPicPr>
        <p:blipFill>
          <a:blip r:embed="rId1"/>
          <a:stretch/>
        </p:blipFill>
        <p:spPr>
          <a:xfrm>
            <a:off x="941040" y="2652480"/>
            <a:ext cx="10306440" cy="2923560"/>
          </a:xfrm>
          <a:prstGeom prst="rect">
            <a:avLst/>
          </a:prstGeom>
          <a:ln>
            <a:noFill/>
          </a:ln>
        </p:spPr>
      </p:pic>
      <p:sp>
        <p:nvSpPr>
          <p:cNvPr id="630" name="CustomShape 3"/>
          <p:cNvSpPr/>
          <p:nvPr/>
        </p:nvSpPr>
        <p:spPr>
          <a:xfrm>
            <a:off x="5151240" y="6346440"/>
            <a:ext cx="4462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Where are more extreme values?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Choose direction</a:t>
            </a:r>
            <a:endParaRPr b="0" lang="en-US" sz="4000" spc="-1" strike="noStrike">
              <a:latin typeface="Arial"/>
            </a:endParaRPr>
          </a:p>
        </p:txBody>
      </p:sp>
      <p:sp>
        <p:nvSpPr>
          <p:cNvPr id="632" name="CustomShape 2"/>
          <p:cNvSpPr/>
          <p:nvPr/>
        </p:nvSpPr>
        <p:spPr>
          <a:xfrm>
            <a:off x="1202760" y="2011680"/>
            <a:ext cx="9783000" cy="4205160"/>
          </a:xfrm>
          <a:prstGeom prst="rect">
            <a:avLst/>
          </a:prstGeom>
          <a:noFill/>
          <a:ln>
            <a:noFill/>
          </a:ln>
        </p:spPr>
        <p:style>
          <a:lnRef idx="0"/>
          <a:fillRef idx="0"/>
          <a:effectRef idx="0"/>
          <a:fontRef idx="minor"/>
        </p:style>
      </p:sp>
      <p:pic>
        <p:nvPicPr>
          <p:cNvPr id="633" name="Picture 3" descr=""/>
          <p:cNvPicPr/>
          <p:nvPr/>
        </p:nvPicPr>
        <p:blipFill>
          <a:blip r:embed="rId1"/>
          <a:stretch/>
        </p:blipFill>
        <p:spPr>
          <a:xfrm>
            <a:off x="287640" y="2011680"/>
            <a:ext cx="5806080" cy="3409200"/>
          </a:xfrm>
          <a:prstGeom prst="rect">
            <a:avLst/>
          </a:prstGeom>
          <a:ln>
            <a:noFill/>
          </a:ln>
        </p:spPr>
      </p:pic>
      <p:pic>
        <p:nvPicPr>
          <p:cNvPr id="634" name="Picture 5" descr=""/>
          <p:cNvPicPr/>
          <p:nvPr/>
        </p:nvPicPr>
        <p:blipFill>
          <a:blip r:embed="rId2"/>
          <a:stretch/>
        </p:blipFill>
        <p:spPr>
          <a:xfrm>
            <a:off x="6594840" y="2011680"/>
            <a:ext cx="5439960" cy="3409200"/>
          </a:xfrm>
          <a:prstGeom prst="rect">
            <a:avLst/>
          </a:prstGeom>
          <a:ln>
            <a:noFill/>
          </a:ln>
        </p:spPr>
      </p:pic>
      <p:pic>
        <p:nvPicPr>
          <p:cNvPr id="635" name="Picture 6" descr=""/>
          <p:cNvPicPr/>
          <p:nvPr/>
        </p:nvPicPr>
        <p:blipFill>
          <a:blip r:embed="rId3"/>
          <a:stretch/>
        </p:blipFill>
        <p:spPr>
          <a:xfrm>
            <a:off x="3652560" y="5777640"/>
            <a:ext cx="6524280" cy="83736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202760" y="284040"/>
            <a:ext cx="9783000" cy="1507680"/>
          </a:xfrm>
          <a:prstGeom prst="rect">
            <a:avLst/>
          </a:prstGeom>
          <a:noFill/>
          <a:ln>
            <a:noFill/>
          </a:ln>
        </p:spPr>
        <p:style>
          <a:lnRef idx="0"/>
          <a:fillRef idx="0"/>
          <a:effectRef idx="0"/>
          <a:fontRef idx="minor"/>
        </p:style>
      </p:sp>
      <p:sp>
        <p:nvSpPr>
          <p:cNvPr id="637" name="CustomShape 2"/>
          <p:cNvSpPr/>
          <p:nvPr/>
        </p:nvSpPr>
        <p:spPr>
          <a:xfrm>
            <a:off x="1202760" y="2011680"/>
            <a:ext cx="9783000" cy="4205160"/>
          </a:xfrm>
          <a:prstGeom prst="rect">
            <a:avLst/>
          </a:prstGeom>
          <a:noFill/>
          <a:ln>
            <a:noFill/>
          </a:ln>
        </p:spPr>
        <p:style>
          <a:lnRef idx="0"/>
          <a:fillRef idx="0"/>
          <a:effectRef idx="0"/>
          <a:fontRef idx="minor"/>
        </p:style>
      </p:sp>
      <p:pic>
        <p:nvPicPr>
          <p:cNvPr id="638" name="Picture 3" descr=""/>
          <p:cNvPicPr/>
          <p:nvPr/>
        </p:nvPicPr>
        <p:blipFill>
          <a:blip r:embed="rId1"/>
          <a:stretch/>
        </p:blipFill>
        <p:spPr>
          <a:xfrm>
            <a:off x="908280" y="1661760"/>
            <a:ext cx="10077840" cy="490500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1202760" y="284040"/>
            <a:ext cx="9783000" cy="1507680"/>
          </a:xfrm>
          <a:prstGeom prst="rect">
            <a:avLst/>
          </a:prstGeom>
          <a:noFill/>
          <a:ln>
            <a:noFill/>
          </a:ln>
        </p:spPr>
        <p:style>
          <a:lnRef idx="0"/>
          <a:fillRef idx="0"/>
          <a:effectRef idx="0"/>
          <a:fontRef idx="minor"/>
        </p:style>
      </p:sp>
      <p:sp>
        <p:nvSpPr>
          <p:cNvPr id="640" name="CustomShape 2"/>
          <p:cNvSpPr/>
          <p:nvPr/>
        </p:nvSpPr>
        <p:spPr>
          <a:xfrm>
            <a:off x="1202760" y="2011680"/>
            <a:ext cx="9783000" cy="4205160"/>
          </a:xfrm>
          <a:prstGeom prst="rect">
            <a:avLst/>
          </a:prstGeom>
          <a:noFill/>
          <a:ln>
            <a:noFill/>
          </a:ln>
        </p:spPr>
        <p:style>
          <a:lnRef idx="0"/>
          <a:fillRef idx="0"/>
          <a:effectRef idx="0"/>
          <a:fontRef idx="minor"/>
        </p:style>
      </p:sp>
      <p:pic>
        <p:nvPicPr>
          <p:cNvPr id="641" name="Picture 3" descr=""/>
          <p:cNvPicPr/>
          <p:nvPr/>
        </p:nvPicPr>
        <p:blipFill>
          <a:blip r:embed="rId1"/>
          <a:stretch/>
        </p:blipFill>
        <p:spPr>
          <a:xfrm>
            <a:off x="441000" y="1792800"/>
            <a:ext cx="11306520" cy="495252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643" name="CustomShape 2"/>
          <p:cNvSpPr/>
          <p:nvPr/>
        </p:nvSpPr>
        <p:spPr>
          <a:xfrm>
            <a:off x="1202760" y="2011680"/>
            <a:ext cx="9783000" cy="4205160"/>
          </a:xfrm>
          <a:prstGeom prst="rect">
            <a:avLst/>
          </a:prstGeom>
          <a:noFill/>
          <a:ln>
            <a:noFill/>
          </a:ln>
        </p:spPr>
        <p:style>
          <a:lnRef idx="0"/>
          <a:fillRef idx="0"/>
          <a:effectRef idx="0"/>
          <a:fontRef idx="minor"/>
        </p:style>
      </p:sp>
      <p:pic>
        <p:nvPicPr>
          <p:cNvPr id="644" name="Picture 3" descr=""/>
          <p:cNvPicPr/>
          <p:nvPr/>
        </p:nvPicPr>
        <p:blipFill>
          <a:blip r:embed="rId1"/>
          <a:stretch/>
        </p:blipFill>
        <p:spPr>
          <a:xfrm>
            <a:off x="2547360" y="2504880"/>
            <a:ext cx="7095960" cy="184716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One sided</a:t>
            </a:r>
            <a:endParaRPr b="0" lang="en-US" sz="4000" spc="-1" strike="noStrike">
              <a:latin typeface="Arial"/>
            </a:endParaRPr>
          </a:p>
        </p:txBody>
      </p:sp>
      <p:sp>
        <p:nvSpPr>
          <p:cNvPr id="646" name="CustomShape 2"/>
          <p:cNvSpPr/>
          <p:nvPr/>
        </p:nvSpPr>
        <p:spPr>
          <a:xfrm>
            <a:off x="1202760" y="2011680"/>
            <a:ext cx="9783000" cy="4205160"/>
          </a:xfrm>
          <a:prstGeom prst="rect">
            <a:avLst/>
          </a:prstGeom>
          <a:noFill/>
          <a:ln>
            <a:noFill/>
          </a:ln>
        </p:spPr>
        <p:style>
          <a:lnRef idx="0"/>
          <a:fillRef idx="0"/>
          <a:effectRef idx="0"/>
          <a:fontRef idx="minor"/>
        </p:style>
      </p:sp>
      <p:pic>
        <p:nvPicPr>
          <p:cNvPr id="647" name="Picture 3" descr=""/>
          <p:cNvPicPr/>
          <p:nvPr/>
        </p:nvPicPr>
        <p:blipFill>
          <a:blip r:embed="rId1"/>
          <a:stretch/>
        </p:blipFill>
        <p:spPr>
          <a:xfrm>
            <a:off x="1028520" y="2011680"/>
            <a:ext cx="4114440" cy="2999880"/>
          </a:xfrm>
          <a:prstGeom prst="rect">
            <a:avLst/>
          </a:prstGeom>
          <a:ln>
            <a:noFill/>
          </a:ln>
        </p:spPr>
      </p:pic>
      <p:pic>
        <p:nvPicPr>
          <p:cNvPr id="648" name="Picture 4" descr=""/>
          <p:cNvPicPr/>
          <p:nvPr/>
        </p:nvPicPr>
        <p:blipFill>
          <a:blip r:embed="rId2"/>
          <a:stretch/>
        </p:blipFill>
        <p:spPr>
          <a:xfrm>
            <a:off x="5433840" y="3119400"/>
            <a:ext cx="1323000" cy="618120"/>
          </a:xfrm>
          <a:prstGeom prst="rect">
            <a:avLst/>
          </a:prstGeom>
          <a:ln>
            <a:noFill/>
          </a:ln>
        </p:spPr>
      </p:pic>
      <p:pic>
        <p:nvPicPr>
          <p:cNvPr id="649" name="Picture 5" descr=""/>
          <p:cNvPicPr/>
          <p:nvPr/>
        </p:nvPicPr>
        <p:blipFill>
          <a:blip r:embed="rId3"/>
          <a:stretch/>
        </p:blipFill>
        <p:spPr>
          <a:xfrm>
            <a:off x="7829280" y="3081240"/>
            <a:ext cx="3009240" cy="656280"/>
          </a:xfrm>
          <a:prstGeom prst="rect">
            <a:avLst/>
          </a:prstGeom>
          <a:ln>
            <a:noFill/>
          </a:ln>
        </p:spPr>
      </p:pic>
      <p:sp>
        <p:nvSpPr>
          <p:cNvPr id="650" name="CustomShape 3"/>
          <p:cNvSpPr/>
          <p:nvPr/>
        </p:nvSpPr>
        <p:spPr>
          <a:xfrm>
            <a:off x="6391080" y="5168520"/>
            <a:ext cx="30722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if I want two sided?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 </a:t>
            </a:r>
            <a:endParaRPr b="0" lang="en-US" sz="4000" spc="-1" strike="noStrike">
              <a:latin typeface="Arial"/>
            </a:endParaRPr>
          </a:p>
        </p:txBody>
      </p:sp>
      <p:sp>
        <p:nvSpPr>
          <p:cNvPr id="287" name="CustomShape 2"/>
          <p:cNvSpPr/>
          <p:nvPr/>
        </p:nvSpPr>
        <p:spPr>
          <a:xfrm>
            <a:off x="1202760" y="2011680"/>
            <a:ext cx="9783000" cy="4205160"/>
          </a:xfrm>
          <a:prstGeom prst="rect">
            <a:avLst/>
          </a:prstGeom>
          <a:noFill/>
          <a:ln>
            <a:noFill/>
          </a:ln>
        </p:spPr>
        <p:style>
          <a:lnRef idx="0"/>
          <a:fillRef idx="0"/>
          <a:effectRef idx="0"/>
          <a:fontRef idx="minor"/>
        </p:style>
      </p:sp>
      <p:pic>
        <p:nvPicPr>
          <p:cNvPr id="288" name="Picture 4" descr=""/>
          <p:cNvPicPr/>
          <p:nvPr/>
        </p:nvPicPr>
        <p:blipFill>
          <a:blip r:embed="rId1"/>
          <a:stretch/>
        </p:blipFill>
        <p:spPr>
          <a:xfrm>
            <a:off x="3552120" y="2841480"/>
            <a:ext cx="3374280" cy="237744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t>
            </a:r>
            <a:endParaRPr b="0" lang="en-US" sz="4000" spc="-1" strike="noStrike">
              <a:latin typeface="Arial"/>
            </a:endParaRPr>
          </a:p>
        </p:txBody>
      </p:sp>
      <p:sp>
        <p:nvSpPr>
          <p:cNvPr id="652" name="CustomShape 2"/>
          <p:cNvSpPr/>
          <p:nvPr/>
        </p:nvSpPr>
        <p:spPr>
          <a:xfrm>
            <a:off x="1202760" y="2011680"/>
            <a:ext cx="9783000" cy="4205160"/>
          </a:xfrm>
          <a:prstGeom prst="rect">
            <a:avLst/>
          </a:prstGeom>
          <a:noFill/>
          <a:ln>
            <a:noFill/>
          </a:ln>
        </p:spPr>
        <p:style>
          <a:lnRef idx="0"/>
          <a:fillRef idx="0"/>
          <a:effectRef idx="0"/>
          <a:fontRef idx="minor"/>
        </p:style>
      </p:sp>
      <p:pic>
        <p:nvPicPr>
          <p:cNvPr id="653" name="Picture 3" descr=""/>
          <p:cNvPicPr/>
          <p:nvPr/>
        </p:nvPicPr>
        <p:blipFill>
          <a:blip r:embed="rId1"/>
          <a:stretch/>
        </p:blipFill>
        <p:spPr>
          <a:xfrm>
            <a:off x="981720" y="1716480"/>
            <a:ext cx="1046880" cy="589680"/>
          </a:xfrm>
          <a:prstGeom prst="rect">
            <a:avLst/>
          </a:prstGeom>
          <a:ln>
            <a:noFill/>
          </a:ln>
        </p:spPr>
      </p:pic>
      <p:pic>
        <p:nvPicPr>
          <p:cNvPr id="654" name="Picture 4" descr=""/>
          <p:cNvPicPr/>
          <p:nvPr/>
        </p:nvPicPr>
        <p:blipFill>
          <a:blip r:embed="rId2"/>
          <a:stretch/>
        </p:blipFill>
        <p:spPr>
          <a:xfrm>
            <a:off x="3904200" y="1694160"/>
            <a:ext cx="8286840" cy="513360"/>
          </a:xfrm>
          <a:prstGeom prst="rect">
            <a:avLst/>
          </a:prstGeom>
          <a:ln>
            <a:noFill/>
          </a:ln>
        </p:spPr>
      </p:pic>
      <p:pic>
        <p:nvPicPr>
          <p:cNvPr id="655" name="Picture 5" descr=""/>
          <p:cNvPicPr/>
          <p:nvPr/>
        </p:nvPicPr>
        <p:blipFill>
          <a:blip r:embed="rId3"/>
          <a:stretch/>
        </p:blipFill>
        <p:spPr>
          <a:xfrm>
            <a:off x="3078360" y="2427480"/>
            <a:ext cx="4533480" cy="427608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values Pitfalls? </a:t>
            </a:r>
            <a:endParaRPr b="0" lang="en-US" sz="4000" spc="-1" strike="noStrike">
              <a:latin typeface="Arial"/>
            </a:endParaRPr>
          </a:p>
        </p:txBody>
      </p:sp>
      <p:sp>
        <p:nvSpPr>
          <p:cNvPr id="657"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0.051 ??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Sample size?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 hacking?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hacking</a:t>
            </a:r>
            <a:endParaRPr b="0" lang="en-US" sz="4000" spc="-1" strike="noStrike">
              <a:latin typeface="Arial"/>
            </a:endParaRPr>
          </a:p>
        </p:txBody>
      </p:sp>
      <p:sp>
        <p:nvSpPr>
          <p:cNvPr id="659" name="CustomShape 2"/>
          <p:cNvSpPr/>
          <p:nvPr/>
        </p:nvSpPr>
        <p:spPr>
          <a:xfrm>
            <a:off x="1202760" y="2011680"/>
            <a:ext cx="9783000" cy="4205160"/>
          </a:xfrm>
          <a:prstGeom prst="rect">
            <a:avLst/>
          </a:prstGeom>
          <a:noFill/>
          <a:ln>
            <a:noFill/>
          </a:ln>
        </p:spPr>
        <p:style>
          <a:lnRef idx="0"/>
          <a:fillRef idx="0"/>
          <a:effectRef idx="0"/>
          <a:fontRef idx="minor"/>
        </p:style>
      </p:sp>
      <p:pic>
        <p:nvPicPr>
          <p:cNvPr id="660" name="Picture 3" descr=""/>
          <p:cNvPicPr/>
          <p:nvPr/>
        </p:nvPicPr>
        <p:blipFill>
          <a:blip r:embed="rId1"/>
          <a:stretch/>
        </p:blipFill>
        <p:spPr>
          <a:xfrm>
            <a:off x="5581080" y="2171520"/>
            <a:ext cx="6400440" cy="2094840"/>
          </a:xfrm>
          <a:prstGeom prst="rect">
            <a:avLst/>
          </a:prstGeom>
          <a:ln>
            <a:noFill/>
          </a:ln>
        </p:spPr>
      </p:pic>
      <p:pic>
        <p:nvPicPr>
          <p:cNvPr id="661" name="Picture 4" descr=""/>
          <p:cNvPicPr/>
          <p:nvPr/>
        </p:nvPicPr>
        <p:blipFill>
          <a:blip r:embed="rId2"/>
          <a:stretch/>
        </p:blipFill>
        <p:spPr>
          <a:xfrm>
            <a:off x="461520" y="2523960"/>
            <a:ext cx="4752720" cy="318060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a:t>
            </a:r>
            <a:endParaRPr b="0" lang="en-US" sz="4000" spc="-1" strike="noStrike">
              <a:latin typeface="Arial"/>
            </a:endParaRPr>
          </a:p>
        </p:txBody>
      </p:sp>
      <p:sp>
        <p:nvSpPr>
          <p:cNvPr id="663" name="CustomShape 2"/>
          <p:cNvSpPr/>
          <p:nvPr/>
        </p:nvSpPr>
        <p:spPr>
          <a:xfrm>
            <a:off x="1202760" y="2011680"/>
            <a:ext cx="9783000" cy="4205160"/>
          </a:xfrm>
          <a:prstGeom prst="rect">
            <a:avLst/>
          </a:prstGeom>
          <a:noFill/>
          <a:ln>
            <a:noFill/>
          </a:ln>
        </p:spPr>
        <p:style>
          <a:lnRef idx="0"/>
          <a:fillRef idx="0"/>
          <a:effectRef idx="0"/>
          <a:fontRef idx="minor"/>
        </p:style>
      </p:sp>
      <p:pic>
        <p:nvPicPr>
          <p:cNvPr id="664" name="Picture 3" descr=""/>
          <p:cNvPicPr/>
          <p:nvPr/>
        </p:nvPicPr>
        <p:blipFill>
          <a:blip r:embed="rId1"/>
          <a:stretch/>
        </p:blipFill>
        <p:spPr>
          <a:xfrm>
            <a:off x="3760920" y="2190600"/>
            <a:ext cx="4666680" cy="449532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intervals</a:t>
            </a:r>
            <a:endParaRPr b="0" lang="en-US" sz="4000" spc="-1" strike="noStrike">
              <a:latin typeface="Arial"/>
            </a:endParaRPr>
          </a:p>
        </p:txBody>
      </p:sp>
      <p:sp>
        <p:nvSpPr>
          <p:cNvPr id="66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Many ways to calculate them</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We will use the one with bootstrap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CustomShape 1"/>
          <p:cNvSpPr/>
          <p:nvPr/>
        </p:nvSpPr>
        <p:spPr>
          <a:xfrm>
            <a:off x="1202760" y="284040"/>
            <a:ext cx="9783000" cy="1507680"/>
          </a:xfrm>
          <a:prstGeom prst="rect">
            <a:avLst/>
          </a:prstGeom>
          <a:noFill/>
          <a:ln>
            <a:noFill/>
          </a:ln>
        </p:spPr>
        <p:style>
          <a:lnRef idx="0"/>
          <a:fillRef idx="0"/>
          <a:effectRef idx="0"/>
          <a:fontRef idx="minor"/>
        </p:style>
      </p:sp>
      <p:sp>
        <p:nvSpPr>
          <p:cNvPr id="668" name="CustomShape 2"/>
          <p:cNvSpPr/>
          <p:nvPr/>
        </p:nvSpPr>
        <p:spPr>
          <a:xfrm>
            <a:off x="1202760" y="2011680"/>
            <a:ext cx="9783000" cy="4205160"/>
          </a:xfrm>
          <a:prstGeom prst="rect">
            <a:avLst/>
          </a:prstGeom>
          <a:noFill/>
          <a:ln>
            <a:noFill/>
          </a:ln>
        </p:spPr>
        <p:style>
          <a:lnRef idx="0"/>
          <a:fillRef idx="0"/>
          <a:effectRef idx="0"/>
          <a:fontRef idx="minor"/>
        </p:style>
      </p:sp>
      <p:pic>
        <p:nvPicPr>
          <p:cNvPr id="669" name="Picture 3" descr=""/>
          <p:cNvPicPr/>
          <p:nvPr/>
        </p:nvPicPr>
        <p:blipFill>
          <a:blip r:embed="rId1"/>
          <a:stretch/>
        </p:blipFill>
        <p:spPr>
          <a:xfrm>
            <a:off x="1366200" y="2181240"/>
            <a:ext cx="8734680" cy="1770840"/>
          </a:xfrm>
          <a:prstGeom prst="rect">
            <a:avLst/>
          </a:prstGeom>
          <a:ln>
            <a:noFill/>
          </a:ln>
        </p:spPr>
      </p:pic>
      <p:pic>
        <p:nvPicPr>
          <p:cNvPr id="670" name="Picture 4" descr=""/>
          <p:cNvPicPr/>
          <p:nvPr/>
        </p:nvPicPr>
        <p:blipFill>
          <a:blip r:embed="rId2"/>
          <a:stretch/>
        </p:blipFill>
        <p:spPr>
          <a:xfrm>
            <a:off x="1294920" y="4246920"/>
            <a:ext cx="8805960" cy="1208880"/>
          </a:xfrm>
          <a:prstGeom prst="rect">
            <a:avLst/>
          </a:prstGeom>
          <a:ln>
            <a:noFill/>
          </a:ln>
        </p:spPr>
      </p:pic>
      <p:pic>
        <p:nvPicPr>
          <p:cNvPr id="671" name="Picture 5" descr=""/>
          <p:cNvPicPr/>
          <p:nvPr/>
        </p:nvPicPr>
        <p:blipFill>
          <a:blip r:embed="rId3"/>
          <a:stretch/>
        </p:blipFill>
        <p:spPr>
          <a:xfrm>
            <a:off x="1385280" y="5675040"/>
            <a:ext cx="8715600" cy="108504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Repeat previous steps </a:t>
            </a:r>
            <a:endParaRPr b="0" lang="en-US" sz="4000" spc="-1" strike="noStrike">
              <a:latin typeface="Arial"/>
            </a:endParaRPr>
          </a:p>
        </p:txBody>
      </p:sp>
      <p:sp>
        <p:nvSpPr>
          <p:cNvPr id="673" name="CustomShape 2"/>
          <p:cNvSpPr/>
          <p:nvPr/>
        </p:nvSpPr>
        <p:spPr>
          <a:xfrm>
            <a:off x="1202760" y="2011680"/>
            <a:ext cx="9783000" cy="4205160"/>
          </a:xfrm>
          <a:prstGeom prst="rect">
            <a:avLst/>
          </a:prstGeom>
          <a:noFill/>
          <a:ln>
            <a:noFill/>
          </a:ln>
        </p:spPr>
        <p:style>
          <a:lnRef idx="0"/>
          <a:fillRef idx="0"/>
          <a:effectRef idx="0"/>
          <a:fontRef idx="minor"/>
        </p:style>
      </p:sp>
      <p:pic>
        <p:nvPicPr>
          <p:cNvPr id="674" name="Picture 3" descr=""/>
          <p:cNvPicPr/>
          <p:nvPr/>
        </p:nvPicPr>
        <p:blipFill>
          <a:blip r:embed="rId1"/>
          <a:stretch/>
        </p:blipFill>
        <p:spPr>
          <a:xfrm>
            <a:off x="1694880" y="2214360"/>
            <a:ext cx="8344080" cy="1170720"/>
          </a:xfrm>
          <a:prstGeom prst="rect">
            <a:avLst/>
          </a:prstGeom>
          <a:ln>
            <a:noFill/>
          </a:ln>
        </p:spPr>
      </p:pic>
      <p:pic>
        <p:nvPicPr>
          <p:cNvPr id="675" name="Picture 4" descr=""/>
          <p:cNvPicPr/>
          <p:nvPr/>
        </p:nvPicPr>
        <p:blipFill>
          <a:blip r:embed="rId2"/>
          <a:stretch/>
        </p:blipFill>
        <p:spPr>
          <a:xfrm>
            <a:off x="2076480" y="3588840"/>
            <a:ext cx="7181280" cy="3066840"/>
          </a:xfrm>
          <a:prstGeom prst="rect">
            <a:avLst/>
          </a:prstGeom>
          <a:ln>
            <a:noFill/>
          </a:ln>
        </p:spPr>
      </p:pic>
      <p:sp>
        <p:nvSpPr>
          <p:cNvPr id="676" name="CustomShape 3"/>
          <p:cNvSpPr/>
          <p:nvPr/>
        </p:nvSpPr>
        <p:spPr>
          <a:xfrm>
            <a:off x="8957160" y="4432680"/>
            <a:ext cx="2788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about 99% </a:t>
            </a:r>
            <a:endParaRPr b="0" lang="en-US" sz="1800" spc="-1" strike="noStrike">
              <a:latin typeface="Arial"/>
            </a:endParaRPr>
          </a:p>
          <a:p>
            <a:pPr>
              <a:lnSpc>
                <a:spcPct val="100000"/>
              </a:lnSpc>
            </a:pPr>
            <a:r>
              <a:rPr b="1" lang="en-US" sz="1800" spc="-1" strike="noStrike">
                <a:solidFill>
                  <a:srgbClr val="ffffff"/>
                </a:solidFill>
                <a:latin typeface="Corbel"/>
                <a:ea typeface="DejaVu Sans"/>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CustomShape 1"/>
          <p:cNvSpPr/>
          <p:nvPr/>
        </p:nvSpPr>
        <p:spPr>
          <a:xfrm>
            <a:off x="1202760" y="284040"/>
            <a:ext cx="9783000" cy="1507680"/>
          </a:xfrm>
          <a:prstGeom prst="rect">
            <a:avLst/>
          </a:prstGeom>
          <a:noFill/>
          <a:ln>
            <a:noFill/>
          </a:ln>
        </p:spPr>
        <p:style>
          <a:lnRef idx="0"/>
          <a:fillRef idx="0"/>
          <a:effectRef idx="0"/>
          <a:fontRef idx="minor"/>
        </p:style>
      </p:sp>
      <p:sp>
        <p:nvSpPr>
          <p:cNvPr id="678" name="CustomShape 2"/>
          <p:cNvSpPr/>
          <p:nvPr/>
        </p:nvSpPr>
        <p:spPr>
          <a:xfrm>
            <a:off x="1202760" y="2011680"/>
            <a:ext cx="9783000" cy="4205160"/>
          </a:xfrm>
          <a:prstGeom prst="rect">
            <a:avLst/>
          </a:prstGeom>
          <a:noFill/>
          <a:ln>
            <a:noFill/>
          </a:ln>
        </p:spPr>
        <p:style>
          <a:lnRef idx="0"/>
          <a:fillRef idx="0"/>
          <a:effectRef idx="0"/>
          <a:fontRef idx="minor"/>
        </p:style>
      </p:sp>
      <p:pic>
        <p:nvPicPr>
          <p:cNvPr id="679" name="Picture 3" descr=""/>
          <p:cNvPicPr/>
          <p:nvPr/>
        </p:nvPicPr>
        <p:blipFill>
          <a:blip r:embed="rId1"/>
          <a:stretch/>
        </p:blipFill>
        <p:spPr>
          <a:xfrm>
            <a:off x="1393560" y="2485800"/>
            <a:ext cx="9401400" cy="245664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681"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Outside CI</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i.e. significant </a:t>
            </a:r>
            <a:endParaRPr b="0" lang="en-US" sz="2200" spc="-1" strike="noStrike">
              <a:latin typeface="Arial"/>
            </a:endParaRPr>
          </a:p>
        </p:txBody>
      </p:sp>
      <p:pic>
        <p:nvPicPr>
          <p:cNvPr id="682" name="Picture 3" descr=""/>
          <p:cNvPicPr/>
          <p:nvPr/>
        </p:nvPicPr>
        <p:blipFill>
          <a:blip r:embed="rId1"/>
          <a:stretch/>
        </p:blipFill>
        <p:spPr>
          <a:xfrm>
            <a:off x="1323360" y="2233440"/>
            <a:ext cx="9544320" cy="239004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684" name="CustomShape 2"/>
          <p:cNvSpPr/>
          <p:nvPr/>
        </p:nvSpPr>
        <p:spPr>
          <a:xfrm>
            <a:off x="1202760" y="2011680"/>
            <a:ext cx="9783000" cy="4205160"/>
          </a:xfrm>
          <a:prstGeom prst="rect">
            <a:avLst/>
          </a:prstGeom>
          <a:noFill/>
          <a:ln>
            <a:noFill/>
          </a:ln>
        </p:spPr>
        <p:style>
          <a:lnRef idx="0"/>
          <a:fillRef idx="0"/>
          <a:effectRef idx="0"/>
          <a:fontRef idx="minor"/>
        </p:style>
      </p:sp>
      <p:pic>
        <p:nvPicPr>
          <p:cNvPr id="685" name="Picture 3" descr=""/>
          <p:cNvPicPr/>
          <p:nvPr/>
        </p:nvPicPr>
        <p:blipFill>
          <a:blip r:embed="rId1"/>
          <a:stretch/>
        </p:blipFill>
        <p:spPr>
          <a:xfrm>
            <a:off x="2619000" y="2433600"/>
            <a:ext cx="6953040" cy="19900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1202760" y="284040"/>
            <a:ext cx="9783000" cy="1507680"/>
          </a:xfrm>
          <a:prstGeom prst="rect">
            <a:avLst/>
          </a:prstGeom>
          <a:noFill/>
          <a:ln>
            <a:noFill/>
          </a:ln>
        </p:spPr>
        <p:style>
          <a:lnRef idx="0"/>
          <a:fillRef idx="0"/>
          <a:effectRef idx="0"/>
          <a:fontRef idx="minor"/>
        </p:style>
      </p:sp>
      <p:sp>
        <p:nvSpPr>
          <p:cNvPr id="290" name="CustomShape 2"/>
          <p:cNvSpPr/>
          <p:nvPr/>
        </p:nvSpPr>
        <p:spPr>
          <a:xfrm>
            <a:off x="1202760" y="2011680"/>
            <a:ext cx="9783000" cy="4205160"/>
          </a:xfrm>
          <a:prstGeom prst="rect">
            <a:avLst/>
          </a:prstGeom>
          <a:noFill/>
          <a:ln>
            <a:noFill/>
          </a:ln>
        </p:spPr>
        <p:style>
          <a:lnRef idx="0"/>
          <a:fillRef idx="0"/>
          <a:effectRef idx="0"/>
          <a:fontRef idx="minor"/>
        </p:style>
      </p:sp>
      <p:pic>
        <p:nvPicPr>
          <p:cNvPr id="291" name="Picture 3" descr=""/>
          <p:cNvPicPr/>
          <p:nvPr/>
        </p:nvPicPr>
        <p:blipFill>
          <a:blip r:embed="rId1"/>
          <a:stretch/>
        </p:blipFill>
        <p:spPr>
          <a:xfrm>
            <a:off x="2912400" y="609480"/>
            <a:ext cx="5924160" cy="3675960"/>
          </a:xfrm>
          <a:prstGeom prst="rect">
            <a:avLst/>
          </a:prstGeom>
          <a:ln>
            <a:noFill/>
          </a:ln>
        </p:spPr>
      </p:pic>
      <p:pic>
        <p:nvPicPr>
          <p:cNvPr id="292" name="Picture 4" descr=""/>
          <p:cNvPicPr/>
          <p:nvPr/>
        </p:nvPicPr>
        <p:blipFill>
          <a:blip r:embed="rId2"/>
          <a:stretch/>
        </p:blipFill>
        <p:spPr>
          <a:xfrm>
            <a:off x="3131280" y="4439160"/>
            <a:ext cx="5486040" cy="203760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advantages?</a:t>
            </a:r>
            <a:endParaRPr b="0" lang="en-US" sz="4000" spc="-1" strike="noStrike">
              <a:latin typeface="Arial"/>
            </a:endParaRPr>
          </a:p>
        </p:txBody>
      </p:sp>
      <p:sp>
        <p:nvSpPr>
          <p:cNvPr id="687" name="CustomShape 2"/>
          <p:cNvSpPr/>
          <p:nvPr/>
        </p:nvSpPr>
        <p:spPr>
          <a:xfrm>
            <a:off x="1202760" y="2011680"/>
            <a:ext cx="9783000" cy="4205160"/>
          </a:xfrm>
          <a:prstGeom prst="rect">
            <a:avLst/>
          </a:prstGeom>
          <a:noFill/>
          <a:ln>
            <a:noFill/>
          </a:ln>
        </p:spPr>
        <p:style>
          <a:lnRef idx="0"/>
          <a:fillRef idx="0"/>
          <a:effectRef idx="0"/>
          <a:fontRef idx="minor"/>
        </p:style>
      </p:sp>
      <p:pic>
        <p:nvPicPr>
          <p:cNvPr id="688" name="Picture 3" descr=""/>
          <p:cNvPicPr/>
          <p:nvPr/>
        </p:nvPicPr>
        <p:blipFill>
          <a:blip r:embed="rId1"/>
          <a:stretch/>
        </p:blipFill>
        <p:spPr>
          <a:xfrm>
            <a:off x="5354640" y="2011680"/>
            <a:ext cx="6661080" cy="463464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Any advantages?</a:t>
            </a:r>
            <a:endParaRPr b="0" lang="en-US" sz="4000" spc="-1" strike="noStrike">
              <a:latin typeface="Arial"/>
            </a:endParaRPr>
          </a:p>
        </p:txBody>
      </p:sp>
      <p:sp>
        <p:nvSpPr>
          <p:cNvPr id="690"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Direction</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Size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significance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Error</a:t>
            </a:r>
            <a:endParaRPr b="0" lang="en-US" sz="2200" spc="-1" strike="noStrike">
              <a:latin typeface="Arial"/>
            </a:endParaRPr>
          </a:p>
        </p:txBody>
      </p:sp>
      <p:pic>
        <p:nvPicPr>
          <p:cNvPr id="691" name="Picture 3" descr=""/>
          <p:cNvPicPr/>
          <p:nvPr/>
        </p:nvPicPr>
        <p:blipFill>
          <a:blip r:embed="rId1"/>
          <a:stretch/>
        </p:blipFill>
        <p:spPr>
          <a:xfrm>
            <a:off x="5354640" y="2011680"/>
            <a:ext cx="6661080" cy="463464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Difference </a:t>
            </a:r>
            <a:endParaRPr b="0" lang="en-US" sz="4000" spc="-1" strike="noStrike">
              <a:latin typeface="Arial"/>
            </a:endParaRPr>
          </a:p>
        </p:txBody>
      </p:sp>
      <p:sp>
        <p:nvSpPr>
          <p:cNvPr id="693" name="CustomShape 2"/>
          <p:cNvSpPr/>
          <p:nvPr/>
        </p:nvSpPr>
        <p:spPr>
          <a:xfrm>
            <a:off x="1202760" y="2011680"/>
            <a:ext cx="9783000" cy="4205160"/>
          </a:xfrm>
          <a:prstGeom prst="rect">
            <a:avLst/>
          </a:prstGeom>
          <a:noFill/>
          <a:ln>
            <a:noFill/>
          </a:ln>
        </p:spPr>
        <p:style>
          <a:lnRef idx="0"/>
          <a:fillRef idx="0"/>
          <a:effectRef idx="0"/>
          <a:fontRef idx="minor"/>
        </p:style>
      </p:sp>
      <p:pic>
        <p:nvPicPr>
          <p:cNvPr id="694" name="Picture 3" descr=""/>
          <p:cNvPicPr/>
          <p:nvPr/>
        </p:nvPicPr>
        <p:blipFill>
          <a:blip r:embed="rId1"/>
          <a:stretch/>
        </p:blipFill>
        <p:spPr>
          <a:xfrm>
            <a:off x="4305240" y="2011680"/>
            <a:ext cx="5023800" cy="447336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ratio</a:t>
            </a:r>
            <a:endParaRPr b="0" lang="en-US" sz="4000" spc="-1" strike="noStrike">
              <a:latin typeface="Arial"/>
            </a:endParaRPr>
          </a:p>
        </p:txBody>
      </p:sp>
      <p:sp>
        <p:nvSpPr>
          <p:cNvPr id="696" name="CustomShape 2"/>
          <p:cNvSpPr/>
          <p:nvPr/>
        </p:nvSpPr>
        <p:spPr>
          <a:xfrm>
            <a:off x="1202760" y="2011680"/>
            <a:ext cx="9783000" cy="4205160"/>
          </a:xfrm>
          <a:prstGeom prst="rect">
            <a:avLst/>
          </a:prstGeom>
          <a:noFill/>
          <a:ln>
            <a:noFill/>
          </a:ln>
        </p:spPr>
        <p:style>
          <a:lnRef idx="0"/>
          <a:fillRef idx="0"/>
          <a:effectRef idx="0"/>
          <a:fontRef idx="minor"/>
        </p:style>
      </p:sp>
      <p:pic>
        <p:nvPicPr>
          <p:cNvPr id="697" name="Picture 3" descr=""/>
          <p:cNvPicPr/>
          <p:nvPr/>
        </p:nvPicPr>
        <p:blipFill>
          <a:blip r:embed="rId1"/>
          <a:stretch/>
        </p:blipFill>
        <p:spPr>
          <a:xfrm>
            <a:off x="3524400" y="2484720"/>
            <a:ext cx="5552280" cy="359100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9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 vs confidence interval </a:t>
            </a:r>
            <a:endParaRPr b="0" lang="en-US" sz="4000" spc="-1" strike="noStrike">
              <a:latin typeface="Arial"/>
            </a:endParaRPr>
          </a:p>
        </p:txBody>
      </p:sp>
      <p:sp>
        <p:nvSpPr>
          <p:cNvPr id="699" name="CustomShape 2"/>
          <p:cNvSpPr/>
          <p:nvPr/>
        </p:nvSpPr>
        <p:spPr>
          <a:xfrm>
            <a:off x="1202760" y="2011680"/>
            <a:ext cx="9783000" cy="4205160"/>
          </a:xfrm>
          <a:prstGeom prst="rect">
            <a:avLst/>
          </a:prstGeom>
          <a:noFill/>
          <a:ln>
            <a:noFill/>
          </a:ln>
        </p:spPr>
        <p:style>
          <a:lnRef idx="0"/>
          <a:fillRef idx="0"/>
          <a:effectRef idx="0"/>
          <a:fontRef idx="minor"/>
        </p:style>
      </p:sp>
      <p:pic>
        <p:nvPicPr>
          <p:cNvPr id="700" name="Picture 2" descr="Confidence Intervals and p-Values"/>
          <p:cNvPicPr/>
          <p:nvPr/>
        </p:nvPicPr>
        <p:blipFill>
          <a:blip r:embed="rId1"/>
          <a:stretch/>
        </p:blipFill>
        <p:spPr>
          <a:xfrm>
            <a:off x="3124080" y="2179440"/>
            <a:ext cx="6555240" cy="4440960"/>
          </a:xfrm>
          <a:prstGeom prst="rect">
            <a:avLst/>
          </a:prstGeom>
          <a:ln>
            <a:noFill/>
          </a:ln>
        </p:spPr>
      </p:pic>
      <p:sp>
        <p:nvSpPr>
          <p:cNvPr id="701" name="CustomShape 3"/>
          <p:cNvSpPr/>
          <p:nvPr/>
        </p:nvSpPr>
        <p:spPr>
          <a:xfrm>
            <a:off x="7340040" y="4400280"/>
            <a:ext cx="1414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p = 0.049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0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 vs confidence interval</a:t>
            </a:r>
            <a:endParaRPr b="0" lang="en-US" sz="4000" spc="-1" strike="noStrike">
              <a:latin typeface="Arial"/>
            </a:endParaRPr>
          </a:p>
        </p:txBody>
      </p:sp>
      <p:sp>
        <p:nvSpPr>
          <p:cNvPr id="70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Direction</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Size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significance</a:t>
            </a:r>
            <a:endParaRPr b="0" lang="en-US" sz="2200" spc="-1" strike="noStrike">
              <a:latin typeface="Arial"/>
            </a:endParaRPr>
          </a:p>
        </p:txBody>
      </p:sp>
      <p:pic>
        <p:nvPicPr>
          <p:cNvPr id="704" name="Picture 2" descr="Confidence Intervals and p-Values"/>
          <p:cNvPicPr/>
          <p:nvPr/>
        </p:nvPicPr>
        <p:blipFill>
          <a:blip r:embed="rId1"/>
          <a:stretch/>
        </p:blipFill>
        <p:spPr>
          <a:xfrm>
            <a:off x="3464280" y="2051640"/>
            <a:ext cx="6555240" cy="4440960"/>
          </a:xfrm>
          <a:prstGeom prst="rect">
            <a:avLst/>
          </a:prstGeom>
          <a:ln>
            <a:noFill/>
          </a:ln>
        </p:spPr>
      </p:pic>
      <p:sp>
        <p:nvSpPr>
          <p:cNvPr id="705" name="CustomShape 3"/>
          <p:cNvSpPr/>
          <p:nvPr/>
        </p:nvSpPr>
        <p:spPr>
          <a:xfrm>
            <a:off x="7340040" y="4400280"/>
            <a:ext cx="1414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p = 0.049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0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Practical significance</a:t>
            </a:r>
            <a:endParaRPr b="0" lang="en-US" sz="4000" spc="-1" strike="noStrike">
              <a:latin typeface="Arial"/>
            </a:endParaRPr>
          </a:p>
        </p:txBody>
      </p:sp>
      <p:sp>
        <p:nvSpPr>
          <p:cNvPr id="707" name="CustomShape 2"/>
          <p:cNvSpPr/>
          <p:nvPr/>
        </p:nvSpPr>
        <p:spPr>
          <a:xfrm>
            <a:off x="1202760" y="2011680"/>
            <a:ext cx="9783000" cy="4205160"/>
          </a:xfrm>
          <a:prstGeom prst="rect">
            <a:avLst/>
          </a:prstGeom>
          <a:noFill/>
          <a:ln>
            <a:noFill/>
          </a:ln>
        </p:spPr>
        <p:style>
          <a:lnRef idx="0"/>
          <a:fillRef idx="0"/>
          <a:effectRef idx="0"/>
          <a:fontRef idx="minor"/>
        </p:style>
      </p:sp>
      <p:pic>
        <p:nvPicPr>
          <p:cNvPr id="708" name="Picture 3" descr=""/>
          <p:cNvPicPr/>
          <p:nvPr/>
        </p:nvPicPr>
        <p:blipFill>
          <a:blip r:embed="rId1"/>
          <a:stretch/>
        </p:blipFill>
        <p:spPr>
          <a:xfrm>
            <a:off x="2495520" y="2011680"/>
            <a:ext cx="6038280" cy="443772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reporting</a:t>
            </a:r>
            <a:endParaRPr b="0" lang="en-US" sz="4000" spc="-1" strike="noStrike">
              <a:latin typeface="Arial"/>
            </a:endParaRPr>
          </a:p>
        </p:txBody>
      </p:sp>
      <p:sp>
        <p:nvSpPr>
          <p:cNvPr id="710" name="CustomShape 2"/>
          <p:cNvSpPr/>
          <p:nvPr/>
        </p:nvSpPr>
        <p:spPr>
          <a:xfrm>
            <a:off x="1202760" y="2011680"/>
            <a:ext cx="9783000" cy="4205160"/>
          </a:xfrm>
          <a:prstGeom prst="rect">
            <a:avLst/>
          </a:prstGeom>
          <a:noFill/>
          <a:ln>
            <a:noFill/>
          </a:ln>
        </p:spPr>
        <p:style>
          <a:lnRef idx="0"/>
          <a:fillRef idx="0"/>
          <a:effectRef idx="0"/>
          <a:fontRef idx="minor"/>
        </p:style>
      </p:sp>
      <p:pic>
        <p:nvPicPr>
          <p:cNvPr id="711" name="Picture 3" descr=""/>
          <p:cNvPicPr/>
          <p:nvPr/>
        </p:nvPicPr>
        <p:blipFill>
          <a:blip r:embed="rId1"/>
          <a:stretch/>
        </p:blipFill>
        <p:spPr>
          <a:xfrm>
            <a:off x="3646800" y="2352240"/>
            <a:ext cx="4895280" cy="436212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1202760" y="284040"/>
            <a:ext cx="9783000" cy="1507680"/>
          </a:xfrm>
          <a:prstGeom prst="rect">
            <a:avLst/>
          </a:prstGeom>
          <a:noFill/>
          <a:ln>
            <a:noFill/>
          </a:ln>
        </p:spPr>
        <p:style>
          <a:lnRef idx="0"/>
          <a:fillRef idx="0"/>
          <a:effectRef idx="0"/>
          <a:fontRef idx="minor"/>
        </p:style>
      </p:sp>
      <p:sp>
        <p:nvSpPr>
          <p:cNvPr id="713" name="CustomShape 2"/>
          <p:cNvSpPr/>
          <p:nvPr/>
        </p:nvSpPr>
        <p:spPr>
          <a:xfrm>
            <a:off x="1202760" y="2011680"/>
            <a:ext cx="9783000" cy="4205160"/>
          </a:xfrm>
          <a:prstGeom prst="rect">
            <a:avLst/>
          </a:prstGeom>
          <a:noFill/>
          <a:ln>
            <a:noFill/>
          </a:ln>
        </p:spPr>
        <p:style>
          <a:lnRef idx="0"/>
          <a:fillRef idx="0"/>
          <a:effectRef idx="0"/>
          <a:fontRef idx="minor"/>
        </p:style>
      </p:sp>
      <p:pic>
        <p:nvPicPr>
          <p:cNvPr id="714" name="Picture 3" descr=""/>
          <p:cNvPicPr/>
          <p:nvPr/>
        </p:nvPicPr>
        <p:blipFill>
          <a:blip r:embed="rId1"/>
          <a:stretch/>
        </p:blipFill>
        <p:spPr>
          <a:xfrm>
            <a:off x="2117880" y="2259360"/>
            <a:ext cx="7953480" cy="326628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Statistical workflow </a:t>
            </a:r>
            <a:endParaRPr b="0" lang="en-US" sz="4000" spc="-1" strike="noStrike">
              <a:latin typeface="Arial"/>
            </a:endParaRPr>
          </a:p>
        </p:txBody>
      </p:sp>
      <p:sp>
        <p:nvSpPr>
          <p:cNvPr id="71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handle statistical problems?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Good, bad, ugly, better??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202760" y="284040"/>
            <a:ext cx="9783000" cy="1507680"/>
          </a:xfrm>
          <a:prstGeom prst="rect">
            <a:avLst/>
          </a:prstGeom>
          <a:noFill/>
          <a:ln>
            <a:noFill/>
          </a:ln>
        </p:spPr>
        <p:style>
          <a:lnRef idx="0"/>
          <a:fillRef idx="0"/>
          <a:effectRef idx="0"/>
          <a:fontRef idx="minor"/>
        </p:style>
      </p:sp>
      <p:sp>
        <p:nvSpPr>
          <p:cNvPr id="294" name="CustomShape 2"/>
          <p:cNvSpPr/>
          <p:nvPr/>
        </p:nvSpPr>
        <p:spPr>
          <a:xfrm>
            <a:off x="1202760" y="2011680"/>
            <a:ext cx="9783000" cy="4205160"/>
          </a:xfrm>
          <a:prstGeom prst="rect">
            <a:avLst/>
          </a:prstGeom>
          <a:noFill/>
          <a:ln>
            <a:noFill/>
          </a:ln>
        </p:spPr>
        <p:style>
          <a:lnRef idx="0"/>
          <a:fillRef idx="0"/>
          <a:effectRef idx="0"/>
          <a:fontRef idx="minor"/>
        </p:style>
      </p:sp>
      <p:pic>
        <p:nvPicPr>
          <p:cNvPr id="295" name="Picture 4" descr=""/>
          <p:cNvPicPr/>
          <p:nvPr/>
        </p:nvPicPr>
        <p:blipFill>
          <a:blip r:embed="rId1"/>
          <a:stretch/>
        </p:blipFill>
        <p:spPr>
          <a:xfrm>
            <a:off x="7318080" y="2514600"/>
            <a:ext cx="3921840" cy="2272680"/>
          </a:xfrm>
          <a:prstGeom prst="rect">
            <a:avLst/>
          </a:prstGeom>
          <a:ln>
            <a:noFill/>
          </a:ln>
        </p:spPr>
      </p:pic>
      <p:pic>
        <p:nvPicPr>
          <p:cNvPr id="296" name="Picture 5" descr=""/>
          <p:cNvPicPr/>
          <p:nvPr/>
        </p:nvPicPr>
        <p:blipFill>
          <a:blip r:embed="rId2"/>
          <a:stretch/>
        </p:blipFill>
        <p:spPr>
          <a:xfrm>
            <a:off x="244080" y="5416200"/>
            <a:ext cx="11699280" cy="74880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question</a:t>
            </a:r>
            <a:endParaRPr b="0" lang="en-US" sz="4000" spc="-1" strike="noStrike">
              <a:latin typeface="Arial"/>
            </a:endParaRPr>
          </a:p>
        </p:txBody>
      </p:sp>
      <p:sp>
        <p:nvSpPr>
          <p:cNvPr id="71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Best drug for weight loss?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gn="ctr">
              <a:lnSpc>
                <a:spcPct val="90000"/>
              </a:lnSpc>
              <a:spcBef>
                <a:spcPts val="1199"/>
              </a:spcBef>
              <a:spcAft>
                <a:spcPts val="201"/>
              </a:spcAft>
              <a:tabLst>
                <a:tab algn="l" pos="0"/>
              </a:tabLst>
            </a:pPr>
            <a:r>
              <a:rPr b="0" lang="en-US" sz="3600" spc="-1" strike="noStrike">
                <a:solidFill>
                  <a:srgbClr val="ffffff"/>
                </a:solidFill>
                <a:latin typeface="Corbel"/>
                <a:ea typeface="DejaVu Sans"/>
              </a:rPr>
              <a:t>1 OR 2 OR 3</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CustomShape 1"/>
          <p:cNvSpPr/>
          <p:nvPr/>
        </p:nvSpPr>
        <p:spPr>
          <a:xfrm>
            <a:off x="1202760" y="284040"/>
            <a:ext cx="9783000" cy="1507680"/>
          </a:xfrm>
          <a:prstGeom prst="rect">
            <a:avLst/>
          </a:prstGeom>
          <a:noFill/>
          <a:ln>
            <a:noFill/>
          </a:ln>
        </p:spPr>
        <p:style>
          <a:lnRef idx="0"/>
          <a:fillRef idx="0"/>
          <a:effectRef idx="0"/>
          <a:fontRef idx="minor"/>
        </p:style>
      </p:sp>
      <p:sp>
        <p:nvSpPr>
          <p:cNvPr id="720" name="CustomShape 2"/>
          <p:cNvSpPr/>
          <p:nvPr/>
        </p:nvSpPr>
        <p:spPr>
          <a:xfrm>
            <a:off x="1202760" y="2011680"/>
            <a:ext cx="9783000" cy="4205160"/>
          </a:xfrm>
          <a:prstGeom prst="rect">
            <a:avLst/>
          </a:prstGeom>
          <a:noFill/>
          <a:ln>
            <a:noFill/>
          </a:ln>
        </p:spPr>
        <p:style>
          <a:lnRef idx="0"/>
          <a:fillRef idx="0"/>
          <a:effectRef idx="0"/>
          <a:fontRef idx="minor"/>
        </p:style>
      </p:sp>
      <p:pic>
        <p:nvPicPr>
          <p:cNvPr id="721" name="Picture 3" descr=""/>
          <p:cNvPicPr/>
          <p:nvPr/>
        </p:nvPicPr>
        <p:blipFill>
          <a:blip r:embed="rId1"/>
          <a:stretch/>
        </p:blipFill>
        <p:spPr>
          <a:xfrm>
            <a:off x="233640" y="1792800"/>
            <a:ext cx="11766600" cy="509328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1202760" y="284040"/>
            <a:ext cx="9783000" cy="1507680"/>
          </a:xfrm>
          <a:prstGeom prst="rect">
            <a:avLst/>
          </a:prstGeom>
          <a:noFill/>
          <a:ln>
            <a:noFill/>
          </a:ln>
        </p:spPr>
        <p:style>
          <a:lnRef idx="0"/>
          <a:fillRef idx="0"/>
          <a:effectRef idx="0"/>
          <a:fontRef idx="minor"/>
        </p:style>
      </p:sp>
      <p:sp>
        <p:nvSpPr>
          <p:cNvPr id="723" name="CustomShape 2"/>
          <p:cNvSpPr/>
          <p:nvPr/>
        </p:nvSpPr>
        <p:spPr>
          <a:xfrm>
            <a:off x="1202760" y="2011680"/>
            <a:ext cx="9783000" cy="4205160"/>
          </a:xfrm>
          <a:prstGeom prst="rect">
            <a:avLst/>
          </a:prstGeom>
          <a:noFill/>
          <a:ln>
            <a:noFill/>
          </a:ln>
        </p:spPr>
        <p:style>
          <a:lnRef idx="0"/>
          <a:fillRef idx="0"/>
          <a:effectRef idx="0"/>
          <a:fontRef idx="minor"/>
        </p:style>
      </p:sp>
      <p:pic>
        <p:nvPicPr>
          <p:cNvPr id="724" name="Picture 3" descr=""/>
          <p:cNvPicPr/>
          <p:nvPr/>
        </p:nvPicPr>
        <p:blipFill>
          <a:blip r:embed="rId1"/>
          <a:stretch/>
        </p:blipFill>
        <p:spPr>
          <a:xfrm>
            <a:off x="1381320" y="2011680"/>
            <a:ext cx="9306720" cy="4644000"/>
          </a:xfrm>
          <a:prstGeom prst="rect">
            <a:avLst/>
          </a:prstGeom>
          <a:ln>
            <a:noFill/>
          </a:ln>
        </p:spPr>
      </p:pic>
      <p:sp>
        <p:nvSpPr>
          <p:cNvPr id="725" name="CustomShape 3"/>
          <p:cNvSpPr/>
          <p:nvPr/>
        </p:nvSpPr>
        <p:spPr>
          <a:xfrm>
            <a:off x="7958160" y="5943600"/>
            <a:ext cx="30020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335b74"/>
                </a:solidFill>
                <a:latin typeface="Corbel"/>
                <a:ea typeface="DejaVu Sans"/>
              </a:rPr>
              <a:t>P value parametric: 0.04</a:t>
            </a:r>
            <a:endParaRPr b="0" lang="en-US" sz="1800" spc="-1" strike="noStrike">
              <a:latin typeface="Arial"/>
            </a:endParaRPr>
          </a:p>
          <a:p>
            <a:pPr>
              <a:lnSpc>
                <a:spcPct val="100000"/>
              </a:lnSpc>
            </a:pPr>
            <a:r>
              <a:rPr b="0" lang="en-US" sz="1800" spc="-1" strike="noStrike">
                <a:solidFill>
                  <a:srgbClr val="335b74"/>
                </a:solidFill>
                <a:latin typeface="Corbel"/>
                <a:ea typeface="DejaVu Sans"/>
              </a:rPr>
              <a:t>P value non par. : </a:t>
            </a:r>
            <a:r>
              <a:rPr b="0" lang="en-US" sz="1800" spc="-1" strike="noStrike">
                <a:solidFill>
                  <a:srgbClr val="335b74"/>
                </a:solidFill>
                <a:latin typeface="Corbel"/>
                <a:ea typeface="DejaVu Sans"/>
              </a:rPr>
              <a:t>	</a:t>
            </a:r>
            <a:r>
              <a:rPr b="0" lang="en-US" sz="1800" spc="-1" strike="noStrike">
                <a:solidFill>
                  <a:srgbClr val="335b74"/>
                </a:solidFill>
                <a:latin typeface="Corbel"/>
                <a:ea typeface="DejaVu Sans"/>
              </a:rPr>
              <a:t>0.63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check normality?</a:t>
            </a:r>
            <a:endParaRPr b="0" lang="en-US" sz="4000" spc="-1" strike="noStrike">
              <a:latin typeface="Arial"/>
            </a:endParaRPr>
          </a:p>
        </p:txBody>
      </p:sp>
      <p:sp>
        <p:nvSpPr>
          <p:cNvPr id="727" name="CustomShape 2"/>
          <p:cNvSpPr/>
          <p:nvPr/>
        </p:nvSpPr>
        <p:spPr>
          <a:xfrm>
            <a:off x="1202760" y="2011680"/>
            <a:ext cx="9783000" cy="4205160"/>
          </a:xfrm>
          <a:prstGeom prst="rect">
            <a:avLst/>
          </a:prstGeom>
          <a:noFill/>
          <a:ln>
            <a:noFill/>
          </a:ln>
        </p:spPr>
        <p:style>
          <a:lnRef idx="0"/>
          <a:fillRef idx="0"/>
          <a:effectRef idx="0"/>
          <a:fontRef idx="minor"/>
        </p:style>
      </p:sp>
      <p:pic>
        <p:nvPicPr>
          <p:cNvPr id="728" name="Picture 3" descr=""/>
          <p:cNvPicPr/>
          <p:nvPr/>
        </p:nvPicPr>
        <p:blipFill>
          <a:blip r:embed="rId1"/>
          <a:stretch/>
        </p:blipFill>
        <p:spPr>
          <a:xfrm>
            <a:off x="233640" y="1792800"/>
            <a:ext cx="11766600" cy="509328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Normality tests</a:t>
            </a:r>
            <a:endParaRPr b="0" lang="en-US" sz="4000" spc="-1" strike="noStrike">
              <a:latin typeface="Arial"/>
            </a:endParaRPr>
          </a:p>
        </p:txBody>
      </p:sp>
      <p:sp>
        <p:nvSpPr>
          <p:cNvPr id="730" name="CustomShape 2"/>
          <p:cNvSpPr/>
          <p:nvPr/>
        </p:nvSpPr>
        <p:spPr>
          <a:xfrm>
            <a:off x="1202760" y="2011680"/>
            <a:ext cx="9783000" cy="4205160"/>
          </a:xfrm>
          <a:prstGeom prst="rect">
            <a:avLst/>
          </a:prstGeom>
          <a:noFill/>
          <a:ln>
            <a:noFill/>
          </a:ln>
        </p:spPr>
        <p:style>
          <a:lnRef idx="0"/>
          <a:fillRef idx="0"/>
          <a:effectRef idx="0"/>
          <a:fontRef idx="minor"/>
        </p:style>
      </p:sp>
      <p:pic>
        <p:nvPicPr>
          <p:cNvPr id="731" name="Picture 3" descr=""/>
          <p:cNvPicPr/>
          <p:nvPr/>
        </p:nvPicPr>
        <p:blipFill>
          <a:blip r:embed="rId1"/>
          <a:stretch/>
        </p:blipFill>
        <p:spPr>
          <a:xfrm>
            <a:off x="654480" y="2011680"/>
            <a:ext cx="4447080" cy="4285800"/>
          </a:xfrm>
          <a:prstGeom prst="rect">
            <a:avLst/>
          </a:prstGeom>
          <a:ln>
            <a:noFill/>
          </a:ln>
        </p:spPr>
      </p:pic>
      <p:pic>
        <p:nvPicPr>
          <p:cNvPr id="732" name="Picture 4" descr=""/>
          <p:cNvPicPr/>
          <p:nvPr/>
        </p:nvPicPr>
        <p:blipFill>
          <a:blip r:embed="rId2"/>
          <a:stretch/>
        </p:blipFill>
        <p:spPr>
          <a:xfrm>
            <a:off x="6033240" y="1285560"/>
            <a:ext cx="4952520" cy="3314160"/>
          </a:xfrm>
          <a:prstGeom prst="rect">
            <a:avLst/>
          </a:prstGeom>
          <a:ln>
            <a:noFill/>
          </a:ln>
        </p:spPr>
      </p:pic>
      <p:pic>
        <p:nvPicPr>
          <p:cNvPr id="733" name="Picture 5" descr=""/>
          <p:cNvPicPr/>
          <p:nvPr/>
        </p:nvPicPr>
        <p:blipFill>
          <a:blip r:embed="rId3"/>
          <a:stretch/>
        </p:blipFill>
        <p:spPr>
          <a:xfrm>
            <a:off x="5919120" y="4819320"/>
            <a:ext cx="5181120" cy="184716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34" name="CustomShape 1"/>
          <p:cNvSpPr/>
          <p:nvPr/>
        </p:nvSpPr>
        <p:spPr>
          <a:xfrm>
            <a:off x="1202760" y="284040"/>
            <a:ext cx="9783000" cy="1507680"/>
          </a:xfrm>
          <a:prstGeom prst="rect">
            <a:avLst/>
          </a:prstGeom>
          <a:noFill/>
          <a:ln>
            <a:noFill/>
          </a:ln>
        </p:spPr>
        <p:style>
          <a:lnRef idx="0"/>
          <a:fillRef idx="0"/>
          <a:effectRef idx="0"/>
          <a:fontRef idx="minor"/>
        </p:style>
      </p:sp>
      <p:sp>
        <p:nvSpPr>
          <p:cNvPr id="735" name="CustomShape 2"/>
          <p:cNvSpPr/>
          <p:nvPr/>
        </p:nvSpPr>
        <p:spPr>
          <a:xfrm>
            <a:off x="1202760" y="2011680"/>
            <a:ext cx="9783000" cy="4205160"/>
          </a:xfrm>
          <a:prstGeom prst="rect">
            <a:avLst/>
          </a:prstGeom>
          <a:noFill/>
          <a:ln>
            <a:noFill/>
          </a:ln>
        </p:spPr>
        <p:style>
          <a:lnRef idx="0"/>
          <a:fillRef idx="0"/>
          <a:effectRef idx="0"/>
          <a:fontRef idx="minor"/>
        </p:style>
      </p:sp>
      <p:pic>
        <p:nvPicPr>
          <p:cNvPr id="736" name="Picture 3" descr=""/>
          <p:cNvPicPr/>
          <p:nvPr/>
        </p:nvPicPr>
        <p:blipFill>
          <a:blip r:embed="rId1"/>
          <a:stretch/>
        </p:blipFill>
        <p:spPr>
          <a:xfrm>
            <a:off x="808200" y="2011680"/>
            <a:ext cx="3790440" cy="3685680"/>
          </a:xfrm>
          <a:prstGeom prst="rect">
            <a:avLst/>
          </a:prstGeom>
          <a:ln>
            <a:noFill/>
          </a:ln>
        </p:spPr>
      </p:pic>
      <p:pic>
        <p:nvPicPr>
          <p:cNvPr id="737" name="Picture 4" descr=""/>
          <p:cNvPicPr/>
          <p:nvPr/>
        </p:nvPicPr>
        <p:blipFill>
          <a:blip r:embed="rId2"/>
          <a:stretch/>
        </p:blipFill>
        <p:spPr>
          <a:xfrm>
            <a:off x="5462280" y="2011680"/>
            <a:ext cx="4085640" cy="310464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CustomShape 1"/>
          <p:cNvSpPr/>
          <p:nvPr/>
        </p:nvSpPr>
        <p:spPr>
          <a:xfrm>
            <a:off x="1202760" y="284040"/>
            <a:ext cx="9783000" cy="1507680"/>
          </a:xfrm>
          <a:prstGeom prst="rect">
            <a:avLst/>
          </a:prstGeom>
          <a:noFill/>
          <a:ln>
            <a:noFill/>
          </a:ln>
        </p:spPr>
        <p:style>
          <a:lnRef idx="0"/>
          <a:fillRef idx="0"/>
          <a:effectRef idx="0"/>
          <a:fontRef idx="minor"/>
        </p:style>
      </p:sp>
      <p:sp>
        <p:nvSpPr>
          <p:cNvPr id="739" name="CustomShape 2"/>
          <p:cNvSpPr/>
          <p:nvPr/>
        </p:nvSpPr>
        <p:spPr>
          <a:xfrm>
            <a:off x="1202760" y="2011680"/>
            <a:ext cx="9783000" cy="4205160"/>
          </a:xfrm>
          <a:prstGeom prst="rect">
            <a:avLst/>
          </a:prstGeom>
          <a:noFill/>
          <a:ln>
            <a:noFill/>
          </a:ln>
        </p:spPr>
        <p:style>
          <a:lnRef idx="0"/>
          <a:fillRef idx="0"/>
          <a:effectRef idx="0"/>
          <a:fontRef idx="minor"/>
        </p:style>
      </p:sp>
      <p:pic>
        <p:nvPicPr>
          <p:cNvPr id="740" name="Picture 3" descr=""/>
          <p:cNvPicPr/>
          <p:nvPr/>
        </p:nvPicPr>
        <p:blipFill>
          <a:blip r:embed="rId1"/>
          <a:stretch/>
        </p:blipFill>
        <p:spPr>
          <a:xfrm>
            <a:off x="3086280" y="1948680"/>
            <a:ext cx="4122360" cy="400860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check normality?</a:t>
            </a:r>
            <a:endParaRPr b="0" lang="en-US" sz="4000" spc="-1" strike="noStrike">
              <a:latin typeface="Arial"/>
            </a:endParaRPr>
          </a:p>
        </p:txBody>
      </p:sp>
      <p:sp>
        <p:nvSpPr>
          <p:cNvPr id="742" name="CustomShape 2"/>
          <p:cNvSpPr/>
          <p:nvPr/>
        </p:nvSpPr>
        <p:spPr>
          <a:xfrm>
            <a:off x="1202760" y="2011680"/>
            <a:ext cx="9783000" cy="4205160"/>
          </a:xfrm>
          <a:prstGeom prst="rect">
            <a:avLst/>
          </a:prstGeom>
          <a:noFill/>
          <a:ln>
            <a:noFill/>
          </a:ln>
        </p:spPr>
        <p:style>
          <a:lnRef idx="0"/>
          <a:fillRef idx="0"/>
          <a:effectRef idx="0"/>
          <a:fontRef idx="minor"/>
        </p:style>
      </p:sp>
      <p:pic>
        <p:nvPicPr>
          <p:cNvPr id="743" name="Picture 3" descr=""/>
          <p:cNvPicPr/>
          <p:nvPr/>
        </p:nvPicPr>
        <p:blipFill>
          <a:blip r:embed="rId1"/>
          <a:stretch/>
        </p:blipFill>
        <p:spPr>
          <a:xfrm>
            <a:off x="233640" y="1792800"/>
            <a:ext cx="11766600" cy="5093280"/>
          </a:xfrm>
          <a:prstGeom prst="rect">
            <a:avLst/>
          </a:prstGeom>
          <a:ln>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1202760" y="284040"/>
            <a:ext cx="9783000" cy="1507680"/>
          </a:xfrm>
          <a:prstGeom prst="rect">
            <a:avLst/>
          </a:prstGeom>
          <a:noFill/>
          <a:ln>
            <a:noFill/>
          </a:ln>
        </p:spPr>
        <p:style>
          <a:lnRef idx="0"/>
          <a:fillRef idx="0"/>
          <a:effectRef idx="0"/>
          <a:fontRef idx="minor"/>
        </p:style>
      </p:sp>
      <p:sp>
        <p:nvSpPr>
          <p:cNvPr id="745" name="CustomShape 2"/>
          <p:cNvSpPr/>
          <p:nvPr/>
        </p:nvSpPr>
        <p:spPr>
          <a:xfrm>
            <a:off x="1202760" y="2011680"/>
            <a:ext cx="9783000" cy="4205160"/>
          </a:xfrm>
          <a:prstGeom prst="rect">
            <a:avLst/>
          </a:prstGeom>
          <a:noFill/>
          <a:ln>
            <a:noFill/>
          </a:ln>
        </p:spPr>
        <p:style>
          <a:lnRef idx="0"/>
          <a:fillRef idx="0"/>
          <a:effectRef idx="0"/>
          <a:fontRef idx="minor"/>
        </p:style>
      </p:sp>
      <p:pic>
        <p:nvPicPr>
          <p:cNvPr id="746" name="Picture 3" descr=""/>
          <p:cNvPicPr/>
          <p:nvPr/>
        </p:nvPicPr>
        <p:blipFill>
          <a:blip r:embed="rId1"/>
          <a:stretch/>
        </p:blipFill>
        <p:spPr>
          <a:xfrm>
            <a:off x="299520" y="885960"/>
            <a:ext cx="5343120" cy="5724360"/>
          </a:xfrm>
          <a:prstGeom prst="rect">
            <a:avLst/>
          </a:prstGeom>
          <a:ln>
            <a:noFill/>
          </a:ln>
        </p:spPr>
      </p:pic>
      <p:pic>
        <p:nvPicPr>
          <p:cNvPr id="747" name="Picture 4" descr=""/>
          <p:cNvPicPr/>
          <p:nvPr/>
        </p:nvPicPr>
        <p:blipFill>
          <a:blip r:embed="rId2"/>
          <a:stretch/>
        </p:blipFill>
        <p:spPr>
          <a:xfrm>
            <a:off x="5719680" y="962280"/>
            <a:ext cx="5190840" cy="557172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Do not rely on CLT </a:t>
            </a:r>
            <a:endParaRPr b="0" lang="en-US" sz="4000" spc="-1" strike="noStrike">
              <a:latin typeface="Arial"/>
            </a:endParaRPr>
          </a:p>
        </p:txBody>
      </p:sp>
      <p:sp>
        <p:nvSpPr>
          <p:cNvPr id="749" name="CustomShape 2"/>
          <p:cNvSpPr/>
          <p:nvPr/>
        </p:nvSpPr>
        <p:spPr>
          <a:xfrm>
            <a:off x="1202760" y="2011680"/>
            <a:ext cx="9783000" cy="4205160"/>
          </a:xfrm>
          <a:prstGeom prst="rect">
            <a:avLst/>
          </a:prstGeom>
          <a:noFill/>
          <a:ln>
            <a:noFill/>
          </a:ln>
        </p:spPr>
        <p:style>
          <a:lnRef idx="0"/>
          <a:fillRef idx="0"/>
          <a:effectRef idx="0"/>
          <a:fontRef idx="minor"/>
        </p:style>
      </p:sp>
      <p:pic>
        <p:nvPicPr>
          <p:cNvPr id="750" name="Picture 3" descr=""/>
          <p:cNvPicPr/>
          <p:nvPr/>
        </p:nvPicPr>
        <p:blipFill>
          <a:blip r:embed="rId1"/>
          <a:stretch/>
        </p:blipFill>
        <p:spPr>
          <a:xfrm>
            <a:off x="4490640" y="2290680"/>
            <a:ext cx="3666600" cy="36475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a:t>
            </a:r>
            <a:endParaRPr b="0" lang="en-US" sz="4000" spc="-1" strike="noStrike">
              <a:latin typeface="Arial"/>
            </a:endParaRPr>
          </a:p>
        </p:txBody>
      </p:sp>
      <p:sp>
        <p:nvSpPr>
          <p:cNvPr id="298" name="CustomShape 2"/>
          <p:cNvSpPr/>
          <p:nvPr/>
        </p:nvSpPr>
        <p:spPr>
          <a:xfrm>
            <a:off x="1202760" y="2011680"/>
            <a:ext cx="9783000" cy="4205160"/>
          </a:xfrm>
          <a:prstGeom prst="rect">
            <a:avLst/>
          </a:prstGeom>
          <a:noFill/>
          <a:ln>
            <a:noFill/>
          </a:ln>
        </p:spPr>
        <p:style>
          <a:lnRef idx="0"/>
          <a:fillRef idx="0"/>
          <a:effectRef idx="0"/>
          <a:fontRef idx="minor"/>
        </p:style>
      </p:sp>
      <p:pic>
        <p:nvPicPr>
          <p:cNvPr id="299" name="Picture 3" descr=""/>
          <p:cNvPicPr/>
          <p:nvPr/>
        </p:nvPicPr>
        <p:blipFill>
          <a:blip r:embed="rId1"/>
          <a:stretch/>
        </p:blipFill>
        <p:spPr>
          <a:xfrm>
            <a:off x="3096000" y="2338920"/>
            <a:ext cx="5486040" cy="203760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Sampling distribution</a:t>
            </a:r>
            <a:endParaRPr b="0" lang="en-US" sz="4000" spc="-1" strike="noStrike">
              <a:latin typeface="Arial"/>
            </a:endParaRPr>
          </a:p>
        </p:txBody>
      </p:sp>
      <p:sp>
        <p:nvSpPr>
          <p:cNvPr id="752"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 </a:t>
            </a:r>
            <a:r>
              <a:rPr b="1" lang="en-US" sz="2200" spc="-1" strike="noStrike">
                <a:solidFill>
                  <a:srgbClr val="ffffff"/>
                </a:solidFill>
                <a:latin typeface="Corbel"/>
                <a:ea typeface="DejaVu Sans"/>
              </a:rPr>
              <a:t>sampling distribution</a:t>
            </a:r>
            <a:r>
              <a:rPr b="0" lang="en-US" sz="2200" spc="-1" strike="noStrike">
                <a:solidFill>
                  <a:srgbClr val="ffffff"/>
                </a:solidFill>
                <a:latin typeface="Corbel"/>
                <a:ea typeface="DejaVu Sans"/>
              </a:rPr>
              <a:t> is the distribution of a statistic</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fontScale="56000"/>
          </a:bodyPr>
          <a:p>
            <a:pPr>
              <a:lnSpc>
                <a:spcPct val="85000"/>
              </a:lnSpc>
            </a:pPr>
            <a:r>
              <a:rPr b="0" lang="en-US" sz="4000" spc="-1" strike="noStrike" cap="all">
                <a:solidFill>
                  <a:srgbClr val="ffffff"/>
                </a:solidFill>
                <a:latin typeface="Corbel"/>
                <a:ea typeface="DejaVu Sans"/>
              </a:rPr>
              <a:t>Lesson 10 concept 9  (why??) isn’t this a binomial trial? Why did we use the rule for Bernoulli?</a:t>
            </a:r>
            <a:endParaRPr b="0" lang="en-US" sz="4000" spc="-1" strike="noStrike">
              <a:latin typeface="Arial"/>
            </a:endParaRPr>
          </a:p>
        </p:txBody>
      </p:sp>
      <p:sp>
        <p:nvSpPr>
          <p:cNvPr id="75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Because these are the rules for sampling distribution not binomial </a:t>
            </a:r>
            <a:endParaRPr b="0" lang="en-US" sz="2200" spc="-1" strike="noStrike">
              <a:latin typeface="Arial"/>
            </a:endParaRPr>
          </a:p>
        </p:txBody>
      </p:sp>
      <p:pic>
        <p:nvPicPr>
          <p:cNvPr id="755" name="Picture 3" descr=""/>
          <p:cNvPicPr/>
          <p:nvPr/>
        </p:nvPicPr>
        <p:blipFill>
          <a:blip r:embed="rId1"/>
          <a:stretch/>
        </p:blipFill>
        <p:spPr>
          <a:xfrm>
            <a:off x="1202760" y="2705040"/>
            <a:ext cx="6267240" cy="281880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6" name="CustomShape 1"/>
          <p:cNvSpPr/>
          <p:nvPr/>
        </p:nvSpPr>
        <p:spPr>
          <a:xfrm>
            <a:off x="1202760" y="284040"/>
            <a:ext cx="9783000" cy="1507680"/>
          </a:xfrm>
          <a:prstGeom prst="rect">
            <a:avLst/>
          </a:prstGeom>
          <a:noFill/>
          <a:ln>
            <a:noFill/>
          </a:ln>
        </p:spPr>
        <p:style>
          <a:lnRef idx="0"/>
          <a:fillRef idx="0"/>
          <a:effectRef idx="0"/>
          <a:fontRef idx="minor"/>
        </p:style>
      </p:sp>
      <p:sp>
        <p:nvSpPr>
          <p:cNvPr id="757" name="CustomShape 2"/>
          <p:cNvSpPr/>
          <p:nvPr/>
        </p:nvSpPr>
        <p:spPr>
          <a:xfrm>
            <a:off x="1202760" y="2011680"/>
            <a:ext cx="9783000" cy="4205160"/>
          </a:xfrm>
          <a:prstGeom prst="rect">
            <a:avLst/>
          </a:prstGeom>
          <a:noFill/>
          <a:ln>
            <a:noFill/>
          </a:ln>
        </p:spPr>
        <p:style>
          <a:lnRef idx="0"/>
          <a:fillRef idx="0"/>
          <a:effectRef idx="0"/>
          <a:fontRef idx="minor"/>
        </p:style>
      </p:sp>
      <p:pic>
        <p:nvPicPr>
          <p:cNvPr id="758" name="Picture 3" descr=""/>
          <p:cNvPicPr/>
          <p:nvPr/>
        </p:nvPicPr>
        <p:blipFill>
          <a:blip r:embed="rId1"/>
          <a:stretch/>
        </p:blipFill>
        <p:spPr>
          <a:xfrm>
            <a:off x="518760" y="562320"/>
            <a:ext cx="5819400" cy="5972040"/>
          </a:xfrm>
          <a:prstGeom prst="rect">
            <a:avLst/>
          </a:prstGeom>
          <a:ln>
            <a:noFill/>
          </a:ln>
        </p:spPr>
      </p:pic>
      <p:pic>
        <p:nvPicPr>
          <p:cNvPr id="759" name="Picture 4" descr=""/>
          <p:cNvPicPr/>
          <p:nvPr/>
        </p:nvPicPr>
        <p:blipFill>
          <a:blip r:embed="rId2"/>
          <a:stretch/>
        </p:blipFill>
        <p:spPr>
          <a:xfrm>
            <a:off x="6819840" y="2011680"/>
            <a:ext cx="5389920" cy="346428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6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Udacity covered it very briefly</a:t>
            </a:r>
            <a:endParaRPr b="0" lang="en-US" sz="4000" spc="-1" strike="noStrike">
              <a:latin typeface="Arial"/>
            </a:endParaRPr>
          </a:p>
        </p:txBody>
      </p:sp>
      <p:sp>
        <p:nvSpPr>
          <p:cNvPr id="761"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Get cassie video youtube that in 99%+ of cases, ur best guess is the best option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 need to read more.</a:t>
            </a:r>
            <a:endParaRPr b="0" lang="en-US" sz="2200" spc="-1" strike="noStrike">
              <a:latin typeface="Arial"/>
            </a:endParaRPr>
          </a:p>
        </p:txBody>
      </p:sp>
      <p:pic>
        <p:nvPicPr>
          <p:cNvPr id="762" name="Picture 3" descr=""/>
          <p:cNvPicPr/>
          <p:nvPr/>
        </p:nvPicPr>
        <p:blipFill>
          <a:blip r:embed="rId1"/>
          <a:stretch/>
        </p:blipFill>
        <p:spPr>
          <a:xfrm>
            <a:off x="1202760" y="3673080"/>
            <a:ext cx="8654760" cy="318384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a:t>
            </a:r>
            <a:endParaRPr b="0" lang="en-US" sz="4000" spc="-1" strike="noStrike">
              <a:latin typeface="Arial"/>
            </a:endParaRPr>
          </a:p>
        </p:txBody>
      </p:sp>
      <p:sp>
        <p:nvSpPr>
          <p:cNvPr id="76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765" name="Picture 3" descr=""/>
          <p:cNvPicPr/>
          <p:nvPr/>
        </p:nvPicPr>
        <p:blipFill>
          <a:blip r:embed="rId1"/>
          <a:stretch/>
        </p:blipFill>
        <p:spPr>
          <a:xfrm>
            <a:off x="1202760" y="2099520"/>
            <a:ext cx="5034240" cy="4029480"/>
          </a:xfrm>
          <a:prstGeom prst="rect">
            <a:avLst/>
          </a:prstGeom>
          <a:ln>
            <a:noFill/>
          </a:ln>
        </p:spPr>
      </p:pic>
      <p:pic>
        <p:nvPicPr>
          <p:cNvPr id="766" name="Picture 4" descr=""/>
          <p:cNvPicPr/>
          <p:nvPr/>
        </p:nvPicPr>
        <p:blipFill>
          <a:blip r:embed="rId2"/>
          <a:stretch/>
        </p:blipFill>
        <p:spPr>
          <a:xfrm>
            <a:off x="7302240" y="2043000"/>
            <a:ext cx="3762000" cy="414288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67" name="CustomShape 1"/>
          <p:cNvSpPr/>
          <p:nvPr/>
        </p:nvSpPr>
        <p:spPr>
          <a:xfrm>
            <a:off x="1202760" y="284040"/>
            <a:ext cx="9783000" cy="1507680"/>
          </a:xfrm>
          <a:prstGeom prst="rect">
            <a:avLst/>
          </a:prstGeom>
          <a:noFill/>
          <a:ln>
            <a:noFill/>
          </a:ln>
        </p:spPr>
        <p:style>
          <a:lnRef idx="0"/>
          <a:fillRef idx="0"/>
          <a:effectRef idx="0"/>
          <a:fontRef idx="minor"/>
        </p:style>
      </p:sp>
      <p:sp>
        <p:nvSpPr>
          <p:cNvPr id="768" name="CustomShape 2"/>
          <p:cNvSpPr/>
          <p:nvPr/>
        </p:nvSpPr>
        <p:spPr>
          <a:xfrm>
            <a:off x="1202760" y="2011680"/>
            <a:ext cx="9783000" cy="4205160"/>
          </a:xfrm>
          <a:prstGeom prst="rect">
            <a:avLst/>
          </a:prstGeom>
          <a:noFill/>
          <a:ln>
            <a:noFill/>
          </a:ln>
        </p:spPr>
        <p:style>
          <a:lnRef idx="0"/>
          <a:fillRef idx="0"/>
          <a:effectRef idx="0"/>
          <a:fontRef idx="minor"/>
        </p:style>
      </p:sp>
      <p:pic>
        <p:nvPicPr>
          <p:cNvPr id="769" name="Picture 3" descr=""/>
          <p:cNvPicPr/>
          <p:nvPr/>
        </p:nvPicPr>
        <p:blipFill>
          <a:blip r:embed="rId1"/>
          <a:stretch/>
        </p:blipFill>
        <p:spPr>
          <a:xfrm>
            <a:off x="885240" y="1314000"/>
            <a:ext cx="10420560" cy="422856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7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Normal distribution</a:t>
            </a:r>
            <a:endParaRPr b="0" lang="en-US" sz="4000" spc="-1" strike="noStrike">
              <a:latin typeface="Arial"/>
            </a:endParaRPr>
          </a:p>
        </p:txBody>
      </p:sp>
      <p:sp>
        <p:nvSpPr>
          <p:cNvPr id="771" name="CustomShape 2"/>
          <p:cNvSpPr/>
          <p:nvPr/>
        </p:nvSpPr>
        <p:spPr>
          <a:xfrm>
            <a:off x="1202760" y="2011680"/>
            <a:ext cx="9783000" cy="4205160"/>
          </a:xfrm>
          <a:prstGeom prst="rect">
            <a:avLst/>
          </a:prstGeom>
          <a:noFill/>
          <a:ln>
            <a:noFill/>
          </a:ln>
        </p:spPr>
        <p:style>
          <a:lnRef idx="0"/>
          <a:fillRef idx="0"/>
          <a:effectRef idx="0"/>
          <a:fontRef idx="minor"/>
        </p:style>
      </p:sp>
      <p:pic>
        <p:nvPicPr>
          <p:cNvPr id="772" name="Picture 3" descr=""/>
          <p:cNvPicPr/>
          <p:nvPr/>
        </p:nvPicPr>
        <p:blipFill>
          <a:blip r:embed="rId1"/>
          <a:stretch/>
        </p:blipFill>
        <p:spPr>
          <a:xfrm>
            <a:off x="3060720" y="2209320"/>
            <a:ext cx="5762520" cy="439992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7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Central limit theorem in medicine</a:t>
            </a:r>
            <a:endParaRPr b="0" lang="en-US" sz="4000" spc="-1" strike="noStrike">
              <a:latin typeface="Arial"/>
            </a:endParaRPr>
          </a:p>
        </p:txBody>
      </p:sp>
      <p:sp>
        <p:nvSpPr>
          <p:cNvPr id="77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know if someone has a fever?</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Temperature falls outside 2 standard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deviations from population mean</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pic>
        <p:nvPicPr>
          <p:cNvPr id="775" name="Picture 2" descr="Thermometer Mercury"/>
          <p:cNvPicPr/>
          <p:nvPr/>
        </p:nvPicPr>
        <p:blipFill>
          <a:blip r:embed="rId1"/>
          <a:stretch/>
        </p:blipFill>
        <p:spPr>
          <a:xfrm>
            <a:off x="6877080" y="2011680"/>
            <a:ext cx="4288320" cy="4288320"/>
          </a:xfrm>
          <a:prstGeom prst="rect">
            <a:avLst/>
          </a:prstGeom>
          <a:ln>
            <a:noFill/>
          </a:ln>
        </p:spPr>
      </p:pic>
      <p:pic>
        <p:nvPicPr>
          <p:cNvPr id="776" name="Picture 4" descr=""/>
          <p:cNvPicPr/>
          <p:nvPr/>
        </p:nvPicPr>
        <p:blipFill>
          <a:blip r:embed="rId2"/>
          <a:stretch/>
        </p:blipFill>
        <p:spPr>
          <a:xfrm>
            <a:off x="2724120" y="3857760"/>
            <a:ext cx="3603600" cy="275148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Fake data </a:t>
            </a:r>
            <a:endParaRPr b="0" lang="en-US" sz="4000" spc="-1" strike="noStrike">
              <a:latin typeface="Arial"/>
            </a:endParaRPr>
          </a:p>
        </p:txBody>
      </p:sp>
      <p:sp>
        <p:nvSpPr>
          <p:cNvPr id="778" name="CustomShape 2"/>
          <p:cNvSpPr/>
          <p:nvPr/>
        </p:nvSpPr>
        <p:spPr>
          <a:xfrm>
            <a:off x="1202760" y="2011680"/>
            <a:ext cx="9783000" cy="4205160"/>
          </a:xfrm>
          <a:prstGeom prst="rect">
            <a:avLst/>
          </a:prstGeom>
          <a:noFill/>
          <a:ln>
            <a:noFill/>
          </a:ln>
        </p:spPr>
        <p:style>
          <a:lnRef idx="0"/>
          <a:fillRef idx="0"/>
          <a:effectRef idx="0"/>
          <a:fontRef idx="minor"/>
        </p:style>
      </p:sp>
      <p:pic>
        <p:nvPicPr>
          <p:cNvPr id="779" name="Picture 4" descr=""/>
          <p:cNvPicPr/>
          <p:nvPr/>
        </p:nvPicPr>
        <p:blipFill>
          <a:blip r:embed="rId1"/>
          <a:stretch/>
        </p:blipFill>
        <p:spPr>
          <a:xfrm>
            <a:off x="4461480" y="1671120"/>
            <a:ext cx="7000920" cy="4885920"/>
          </a:xfrm>
          <a:prstGeom prst="rect">
            <a:avLst/>
          </a:prstGeom>
          <a:ln>
            <a:noFill/>
          </a:ln>
        </p:spPr>
      </p:pic>
      <p:pic>
        <p:nvPicPr>
          <p:cNvPr id="780" name="Picture 5" descr=""/>
          <p:cNvPicPr/>
          <p:nvPr/>
        </p:nvPicPr>
        <p:blipFill>
          <a:blip r:embed="rId2"/>
          <a:stretch/>
        </p:blipFill>
        <p:spPr>
          <a:xfrm>
            <a:off x="261720" y="5172120"/>
            <a:ext cx="3438000" cy="36108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Specific population</a:t>
            </a:r>
            <a:endParaRPr b="0" lang="en-US" sz="4000" spc="-1" strike="noStrike">
              <a:latin typeface="Arial"/>
            </a:endParaRPr>
          </a:p>
        </p:txBody>
      </p:sp>
      <p:sp>
        <p:nvSpPr>
          <p:cNvPr id="782"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Old patients with diabetes </a:t>
            </a:r>
            <a:endParaRPr b="0" lang="en-US" sz="2200" spc="-1" strike="noStrike">
              <a:latin typeface="Arial"/>
            </a:endParaRPr>
          </a:p>
        </p:txBody>
      </p:sp>
      <p:pic>
        <p:nvPicPr>
          <p:cNvPr id="783" name="Picture 3" descr=""/>
          <p:cNvPicPr/>
          <p:nvPr/>
        </p:nvPicPr>
        <p:blipFill>
          <a:blip r:embed="rId1"/>
          <a:stretch/>
        </p:blipFill>
        <p:spPr>
          <a:xfrm>
            <a:off x="5342760" y="2011680"/>
            <a:ext cx="6581520" cy="4714560"/>
          </a:xfrm>
          <a:prstGeom prst="rect">
            <a:avLst/>
          </a:prstGeom>
          <a:ln>
            <a:noFill/>
          </a:ln>
        </p:spPr>
      </p:pic>
      <p:pic>
        <p:nvPicPr>
          <p:cNvPr id="784" name="Picture 4" descr=""/>
          <p:cNvPicPr/>
          <p:nvPr/>
        </p:nvPicPr>
        <p:blipFill>
          <a:blip r:embed="rId2"/>
          <a:stretch/>
        </p:blipFill>
        <p:spPr>
          <a:xfrm>
            <a:off x="0" y="4681440"/>
            <a:ext cx="4753800" cy="7326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Alternative action</a:t>
            </a:r>
            <a:endParaRPr b="0" lang="en-US" sz="4000" spc="-1" strike="noStrike">
              <a:latin typeface="Arial"/>
            </a:endParaRPr>
          </a:p>
        </p:txBody>
      </p:sp>
      <p:sp>
        <p:nvSpPr>
          <p:cNvPr id="301" name="CustomShape 2"/>
          <p:cNvSpPr/>
          <p:nvPr/>
        </p:nvSpPr>
        <p:spPr>
          <a:xfrm>
            <a:off x="1202760" y="2011680"/>
            <a:ext cx="9783000" cy="4205160"/>
          </a:xfrm>
          <a:prstGeom prst="rect">
            <a:avLst/>
          </a:prstGeom>
          <a:noFill/>
          <a:ln>
            <a:noFill/>
          </a:ln>
        </p:spPr>
        <p:style>
          <a:lnRef idx="0"/>
          <a:fillRef idx="0"/>
          <a:effectRef idx="0"/>
          <a:fontRef idx="minor"/>
        </p:style>
      </p:sp>
      <p:pic>
        <p:nvPicPr>
          <p:cNvPr id="302" name="Picture 3" descr=""/>
          <p:cNvPicPr/>
          <p:nvPr/>
        </p:nvPicPr>
        <p:blipFill>
          <a:blip r:embed="rId1"/>
          <a:stretch/>
        </p:blipFill>
        <p:spPr>
          <a:xfrm>
            <a:off x="4220280" y="2262600"/>
            <a:ext cx="2814480" cy="2115000"/>
          </a:xfrm>
          <a:prstGeom prst="rect">
            <a:avLst/>
          </a:prstGeom>
          <a:ln>
            <a:noFill/>
          </a:ln>
        </p:spPr>
      </p:pic>
      <p:pic>
        <p:nvPicPr>
          <p:cNvPr id="303" name="Picture 4" descr=""/>
          <p:cNvPicPr/>
          <p:nvPr/>
        </p:nvPicPr>
        <p:blipFill>
          <a:blip r:embed="rId2"/>
          <a:stretch/>
        </p:blipFill>
        <p:spPr>
          <a:xfrm>
            <a:off x="1141560" y="4783320"/>
            <a:ext cx="9219600" cy="172764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CustomShape 1"/>
          <p:cNvSpPr/>
          <p:nvPr/>
        </p:nvSpPr>
        <p:spPr>
          <a:xfrm>
            <a:off x="1202760" y="284040"/>
            <a:ext cx="9783000" cy="1507680"/>
          </a:xfrm>
          <a:prstGeom prst="rect">
            <a:avLst/>
          </a:prstGeom>
          <a:noFill/>
          <a:ln>
            <a:noFill/>
          </a:ln>
        </p:spPr>
        <p:style>
          <a:lnRef idx="0"/>
          <a:fillRef idx="0"/>
          <a:effectRef idx="0"/>
          <a:fontRef idx="minor"/>
        </p:style>
      </p:sp>
      <p:sp>
        <p:nvSpPr>
          <p:cNvPr id="786" name="CustomShape 2"/>
          <p:cNvSpPr/>
          <p:nvPr/>
        </p:nvSpPr>
        <p:spPr>
          <a:xfrm>
            <a:off x="1202760" y="2011680"/>
            <a:ext cx="9783000" cy="4205160"/>
          </a:xfrm>
          <a:prstGeom prst="rect">
            <a:avLst/>
          </a:prstGeom>
          <a:noFill/>
          <a:ln>
            <a:noFill/>
          </a:ln>
        </p:spPr>
        <p:style>
          <a:lnRef idx="0"/>
          <a:fillRef idx="0"/>
          <a:effectRef idx="0"/>
          <a:fontRef idx="minor"/>
        </p:style>
      </p:sp>
      <p:pic>
        <p:nvPicPr>
          <p:cNvPr id="787" name="Picture 3" descr=""/>
          <p:cNvPicPr/>
          <p:nvPr/>
        </p:nvPicPr>
        <p:blipFill>
          <a:blip r:embed="rId1"/>
          <a:stretch/>
        </p:blipFill>
        <p:spPr>
          <a:xfrm>
            <a:off x="3495240" y="1002240"/>
            <a:ext cx="4552560" cy="599040"/>
          </a:xfrm>
          <a:prstGeom prst="rect">
            <a:avLst/>
          </a:prstGeom>
          <a:ln>
            <a:noFill/>
          </a:ln>
        </p:spPr>
      </p:pic>
      <p:pic>
        <p:nvPicPr>
          <p:cNvPr id="788" name="Picture 4" descr=""/>
          <p:cNvPicPr/>
          <p:nvPr/>
        </p:nvPicPr>
        <p:blipFill>
          <a:blip r:embed="rId2"/>
          <a:stretch/>
        </p:blipFill>
        <p:spPr>
          <a:xfrm>
            <a:off x="370440" y="2167920"/>
            <a:ext cx="4781160" cy="3336840"/>
          </a:xfrm>
          <a:prstGeom prst="rect">
            <a:avLst/>
          </a:prstGeom>
          <a:ln>
            <a:noFill/>
          </a:ln>
        </p:spPr>
      </p:pic>
      <p:pic>
        <p:nvPicPr>
          <p:cNvPr id="789" name="Picture 5" descr=""/>
          <p:cNvPicPr/>
          <p:nvPr/>
        </p:nvPicPr>
        <p:blipFill>
          <a:blip r:embed="rId3"/>
          <a:stretch/>
        </p:blipFill>
        <p:spPr>
          <a:xfrm>
            <a:off x="6942240" y="2167920"/>
            <a:ext cx="4494960" cy="3336840"/>
          </a:xfrm>
          <a:prstGeom prst="rect">
            <a:avLst/>
          </a:prstGeom>
          <a:ln>
            <a:noFill/>
          </a:ln>
        </p:spPr>
      </p:pic>
      <p:sp>
        <p:nvSpPr>
          <p:cNvPr id="790" name="CustomShape 3"/>
          <p:cNvSpPr/>
          <p:nvPr/>
        </p:nvSpPr>
        <p:spPr>
          <a:xfrm>
            <a:off x="3656160" y="6069600"/>
            <a:ext cx="29930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No difference </a:t>
            </a:r>
            <a:endParaRPr b="0" lang="en-US" sz="2800" spc="-1" strike="noStrike">
              <a:latin typeface="Arial"/>
            </a:endParaRPr>
          </a:p>
        </p:txBody>
      </p:sp>
      <p:sp>
        <p:nvSpPr>
          <p:cNvPr id="791" name="CustomShape 4"/>
          <p:cNvSpPr/>
          <p:nvPr/>
        </p:nvSpPr>
        <p:spPr>
          <a:xfrm>
            <a:off x="8938440" y="6252120"/>
            <a:ext cx="1645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Are u sure?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a:t>
            </a:r>
            <a:endParaRPr b="0" lang="en-US" sz="4000" spc="-1" strike="noStrike">
              <a:latin typeface="Arial"/>
            </a:endParaRPr>
          </a:p>
        </p:txBody>
      </p:sp>
      <p:sp>
        <p:nvSpPr>
          <p:cNvPr id="79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794" name="Picture 3" descr=""/>
          <p:cNvPicPr/>
          <p:nvPr/>
        </p:nvPicPr>
        <p:blipFill>
          <a:blip r:embed="rId1"/>
          <a:stretch/>
        </p:blipFill>
        <p:spPr>
          <a:xfrm>
            <a:off x="1202760" y="2099520"/>
            <a:ext cx="5034240" cy="4029480"/>
          </a:xfrm>
          <a:prstGeom prst="rect">
            <a:avLst/>
          </a:prstGeom>
          <a:ln>
            <a:noFill/>
          </a:ln>
        </p:spPr>
      </p:pic>
      <p:sp>
        <p:nvSpPr>
          <p:cNvPr id="795" name="CustomShape 3"/>
          <p:cNvSpPr/>
          <p:nvPr/>
        </p:nvSpPr>
        <p:spPr>
          <a:xfrm>
            <a:off x="7035480" y="3745440"/>
            <a:ext cx="45640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ea typeface="DejaVu Sans"/>
              </a:rPr>
              <a:t>Get the variation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Get the repo </a:t>
            </a:r>
            <a:endParaRPr b="0" lang="en-US" sz="4000" spc="-1" strike="noStrike">
              <a:latin typeface="Arial"/>
            </a:endParaRPr>
          </a:p>
        </p:txBody>
      </p:sp>
      <p:sp>
        <p:nvSpPr>
          <p:cNvPr id="797"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It has some nice code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https://github.com/p-easter/Medium_CLT/blob/d1304df24af06ffab8c44b25926b1ecd5d452f16/README.md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8" name="CustomShape 1"/>
          <p:cNvSpPr/>
          <p:nvPr/>
        </p:nvSpPr>
        <p:spPr>
          <a:xfrm>
            <a:off x="1202760" y="284040"/>
            <a:ext cx="9783000" cy="1507680"/>
          </a:xfrm>
          <a:prstGeom prst="rect">
            <a:avLst/>
          </a:prstGeom>
          <a:noFill/>
          <a:ln>
            <a:noFill/>
          </a:ln>
        </p:spPr>
        <p:style>
          <a:lnRef idx="0"/>
          <a:fillRef idx="0"/>
          <a:effectRef idx="0"/>
          <a:fontRef idx="minor"/>
        </p:style>
      </p:sp>
      <p:sp>
        <p:nvSpPr>
          <p:cNvPr id="799"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Examine the repo itself. I think it would be great.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Bootstrapping instead of t-test</a:t>
            </a:r>
            <a:endParaRPr b="0" lang="en-US" sz="4000" spc="-1" strike="noStrike">
              <a:latin typeface="Arial"/>
            </a:endParaRPr>
          </a:p>
        </p:txBody>
      </p:sp>
      <p:sp>
        <p:nvSpPr>
          <p:cNvPr id="801" name="CustomShape 2"/>
          <p:cNvSpPr/>
          <p:nvPr/>
        </p:nvSpPr>
        <p:spPr>
          <a:xfrm>
            <a:off x="1202760" y="2011680"/>
            <a:ext cx="9783000" cy="4205160"/>
          </a:xfrm>
          <a:prstGeom prst="rect">
            <a:avLst/>
          </a:prstGeom>
          <a:noFill/>
          <a:ln>
            <a:noFill/>
          </a:ln>
        </p:spPr>
        <p:style>
          <a:lnRef idx="0"/>
          <a:fillRef idx="0"/>
          <a:effectRef idx="0"/>
          <a:fontRef idx="minor"/>
        </p:style>
      </p:sp>
      <p:pic>
        <p:nvPicPr>
          <p:cNvPr id="802" name="Picture 3" descr=""/>
          <p:cNvPicPr/>
          <p:nvPr/>
        </p:nvPicPr>
        <p:blipFill>
          <a:blip r:embed="rId1"/>
          <a:stretch/>
        </p:blipFill>
        <p:spPr>
          <a:xfrm>
            <a:off x="190440" y="1364040"/>
            <a:ext cx="4233240" cy="4233240"/>
          </a:xfrm>
          <a:prstGeom prst="rect">
            <a:avLst/>
          </a:prstGeom>
          <a:ln>
            <a:noFill/>
          </a:ln>
        </p:spPr>
      </p:pic>
      <p:pic>
        <p:nvPicPr>
          <p:cNvPr id="803" name="Picture 4" descr=""/>
          <p:cNvPicPr/>
          <p:nvPr/>
        </p:nvPicPr>
        <p:blipFill>
          <a:blip r:embed="rId2"/>
          <a:stretch/>
        </p:blipFill>
        <p:spPr>
          <a:xfrm>
            <a:off x="6633720" y="1364040"/>
            <a:ext cx="4566600" cy="4371480"/>
          </a:xfrm>
          <a:prstGeom prst="rect">
            <a:avLst/>
          </a:prstGeom>
          <a:ln>
            <a:noFill/>
          </a:ln>
        </p:spPr>
      </p:pic>
      <p:sp>
        <p:nvSpPr>
          <p:cNvPr id="804" name="CustomShape 3"/>
          <p:cNvSpPr/>
          <p:nvPr/>
        </p:nvSpPr>
        <p:spPr>
          <a:xfrm>
            <a:off x="3047040" y="5731920"/>
            <a:ext cx="609480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T-test – Python for Data Science</a:t>
            </a:r>
            <a:endParaRPr b="0" lang="en-US" sz="1800" spc="-1" strike="noStrike">
              <a:latin typeface="Arial"/>
            </a:endParaRPr>
          </a:p>
          <a:p>
            <a:pPr>
              <a:lnSpc>
                <a:spcPct val="100000"/>
              </a:lnSpc>
            </a:pPr>
            <a:r>
              <a:rPr b="0" lang="en-US" sz="1800" spc="-1" strike="noStrike">
                <a:solidFill>
                  <a:srgbClr val="ffffff"/>
                </a:solidFill>
                <a:latin typeface="Corbel"/>
                <a:ea typeface="DejaVu Sans"/>
              </a:rPr>
              <a:t>https://pythonfordatascienceorg.wordpress.com/independent-t-test-python/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No longer needed!</a:t>
            </a:r>
            <a:endParaRPr b="0" lang="en-US" sz="4000" spc="-1" strike="noStrike">
              <a:latin typeface="Arial"/>
            </a:endParaRPr>
          </a:p>
        </p:txBody>
      </p:sp>
      <p:sp>
        <p:nvSpPr>
          <p:cNvPr id="806" name="CustomShape 2"/>
          <p:cNvSpPr/>
          <p:nvPr/>
        </p:nvSpPr>
        <p:spPr>
          <a:xfrm>
            <a:off x="1202760" y="2011680"/>
            <a:ext cx="9783000" cy="4205160"/>
          </a:xfrm>
          <a:prstGeom prst="rect">
            <a:avLst/>
          </a:prstGeom>
          <a:noFill/>
          <a:ln>
            <a:noFill/>
          </a:ln>
        </p:spPr>
        <p:style>
          <a:lnRef idx="0"/>
          <a:fillRef idx="0"/>
          <a:effectRef idx="0"/>
          <a:fontRef idx="minor"/>
        </p:style>
      </p:sp>
      <p:pic>
        <p:nvPicPr>
          <p:cNvPr id="807" name="Picture 3" descr=""/>
          <p:cNvPicPr/>
          <p:nvPr/>
        </p:nvPicPr>
        <p:blipFill>
          <a:blip r:embed="rId1"/>
          <a:stretch/>
        </p:blipFill>
        <p:spPr>
          <a:xfrm>
            <a:off x="1151640" y="3038400"/>
            <a:ext cx="9887760" cy="780120"/>
          </a:xfrm>
          <a:prstGeom prst="rect">
            <a:avLst/>
          </a:prstGeom>
          <a:ln>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decisions</a:t>
            </a:r>
            <a:endParaRPr b="0" lang="en-US" sz="4000" spc="-1" strike="noStrike">
              <a:latin typeface="Arial"/>
            </a:endParaRPr>
          </a:p>
        </p:txBody>
      </p:sp>
      <p:sp>
        <p:nvSpPr>
          <p:cNvPr id="809"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decisions with t test?</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decisions with bootstrap?</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to make decisions when I use central limit theorem?</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الملتقى</a:t>
            </a:r>
            <a:endParaRPr b="0" lang="en-US" sz="4000" spc="-1" strike="noStrike">
              <a:latin typeface="Arial"/>
            </a:endParaRPr>
          </a:p>
        </p:txBody>
      </p:sp>
      <p:sp>
        <p:nvSpPr>
          <p:cNvPr id="811"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Classical tests( t test/ chi square / ANOVA/ ..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Central limit theorem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Bootstrapping</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Newer tests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812" name="Picture 2" descr="Cartoon businessman makes desicion choose yes or Vector Image"/>
          <p:cNvPicPr/>
          <p:nvPr/>
        </p:nvPicPr>
        <p:blipFill>
          <a:blip r:embed="rId1"/>
          <a:stretch/>
        </p:blipFill>
        <p:spPr>
          <a:xfrm>
            <a:off x="6690960" y="3213720"/>
            <a:ext cx="2549160" cy="2753280"/>
          </a:xfrm>
          <a:prstGeom prst="rect">
            <a:avLst/>
          </a:prstGeom>
          <a:ln>
            <a:noFill/>
          </a:ln>
        </p:spPr>
      </p:pic>
      <p:pic>
        <p:nvPicPr>
          <p:cNvPr id="813" name="Picture 3" descr=""/>
          <p:cNvPicPr/>
          <p:nvPr/>
        </p:nvPicPr>
        <p:blipFill>
          <a:blip r:embed="rId2"/>
          <a:stretch/>
        </p:blipFill>
        <p:spPr>
          <a:xfrm>
            <a:off x="4734000" y="3886200"/>
            <a:ext cx="1504080" cy="703800"/>
          </a:xfrm>
          <a:prstGeom prst="rect">
            <a:avLst/>
          </a:prstGeom>
          <a:ln>
            <a:noFill/>
          </a:ln>
        </p:spPr>
      </p:pic>
      <p:pic>
        <p:nvPicPr>
          <p:cNvPr id="814" name="Picture 4" descr=""/>
          <p:cNvPicPr/>
          <p:nvPr/>
        </p:nvPicPr>
        <p:blipFill>
          <a:blip r:embed="rId3"/>
          <a:stretch/>
        </p:blipFill>
        <p:spPr>
          <a:xfrm>
            <a:off x="9693000" y="3978720"/>
            <a:ext cx="1786680" cy="518760"/>
          </a:xfrm>
          <a:prstGeom prst="rect">
            <a:avLst/>
          </a:prstGeom>
          <a:ln>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Confidence interval</a:t>
            </a:r>
            <a:endParaRPr b="0" lang="en-US" sz="4000" spc="-1" strike="noStrike">
              <a:latin typeface="Arial"/>
            </a:endParaRPr>
          </a:p>
        </p:txBody>
      </p:sp>
      <p:sp>
        <p:nvSpPr>
          <p:cNvPr id="816" name="CustomShape 2"/>
          <p:cNvSpPr/>
          <p:nvPr/>
        </p:nvSpPr>
        <p:spPr>
          <a:xfrm>
            <a:off x="1202760" y="2011680"/>
            <a:ext cx="9783000" cy="4205160"/>
          </a:xfrm>
          <a:prstGeom prst="rect">
            <a:avLst/>
          </a:prstGeom>
          <a:noFill/>
          <a:ln>
            <a:noFill/>
          </a:ln>
        </p:spPr>
        <p:style>
          <a:lnRef idx="0"/>
          <a:fillRef idx="0"/>
          <a:effectRef idx="0"/>
          <a:fontRef idx="minor"/>
        </p:style>
      </p:sp>
      <p:pic>
        <p:nvPicPr>
          <p:cNvPr id="817" name="Picture 3" descr=""/>
          <p:cNvPicPr/>
          <p:nvPr/>
        </p:nvPicPr>
        <p:blipFill>
          <a:blip r:embed="rId1"/>
          <a:stretch/>
        </p:blipFill>
        <p:spPr>
          <a:xfrm>
            <a:off x="1694880" y="2214360"/>
            <a:ext cx="8344080" cy="1170720"/>
          </a:xfrm>
          <a:prstGeom prst="rect">
            <a:avLst/>
          </a:prstGeom>
          <a:ln>
            <a:noFill/>
          </a:ln>
        </p:spPr>
      </p:pic>
      <p:pic>
        <p:nvPicPr>
          <p:cNvPr id="818" name="Picture 4" descr=""/>
          <p:cNvPicPr/>
          <p:nvPr/>
        </p:nvPicPr>
        <p:blipFill>
          <a:blip r:embed="rId2"/>
          <a:stretch/>
        </p:blipFill>
        <p:spPr>
          <a:xfrm>
            <a:off x="2076480" y="3588840"/>
            <a:ext cx="7181280" cy="3066840"/>
          </a:xfrm>
          <a:prstGeom prst="rect">
            <a:avLst/>
          </a:prstGeom>
          <a:ln>
            <a:noFill/>
          </a:ln>
        </p:spPr>
      </p:pic>
      <p:sp>
        <p:nvSpPr>
          <p:cNvPr id="819" name="CustomShape 3"/>
          <p:cNvSpPr/>
          <p:nvPr/>
        </p:nvSpPr>
        <p:spPr>
          <a:xfrm>
            <a:off x="8957160" y="4432680"/>
            <a:ext cx="27885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What about 99% </a:t>
            </a:r>
            <a:endParaRPr b="0" lang="en-US" sz="1800" spc="-1" strike="noStrike">
              <a:latin typeface="Arial"/>
            </a:endParaRPr>
          </a:p>
          <a:p>
            <a:pPr>
              <a:lnSpc>
                <a:spcPct val="100000"/>
              </a:lnSpc>
            </a:pPr>
            <a:r>
              <a:rPr b="1" lang="en-US" sz="1800" spc="-1" strike="noStrike">
                <a:solidFill>
                  <a:srgbClr val="ffffff"/>
                </a:solidFill>
                <a:latin typeface="Corbel"/>
                <a:ea typeface="DejaVu Sans"/>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Solution</a:t>
            </a:r>
            <a:endParaRPr b="0" lang="en-US" sz="4000" spc="-1" strike="noStrike">
              <a:latin typeface="Arial"/>
            </a:endParaRPr>
          </a:p>
        </p:txBody>
      </p:sp>
      <p:sp>
        <p:nvSpPr>
          <p:cNvPr id="821"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Outside CI</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i.e. significant </a:t>
            </a:r>
            <a:endParaRPr b="0" lang="en-US" sz="2200" spc="-1" strike="noStrike">
              <a:latin typeface="Arial"/>
            </a:endParaRPr>
          </a:p>
        </p:txBody>
      </p:sp>
      <p:pic>
        <p:nvPicPr>
          <p:cNvPr id="822" name="Picture 3" descr=""/>
          <p:cNvPicPr/>
          <p:nvPr/>
        </p:nvPicPr>
        <p:blipFill>
          <a:blip r:embed="rId1"/>
          <a:stretch/>
        </p:blipFill>
        <p:spPr>
          <a:xfrm>
            <a:off x="1323360" y="2233440"/>
            <a:ext cx="9544320" cy="23900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1202760" y="284040"/>
            <a:ext cx="9783000" cy="1507680"/>
          </a:xfrm>
          <a:prstGeom prst="rect">
            <a:avLst/>
          </a:prstGeom>
          <a:noFill/>
          <a:ln>
            <a:noFill/>
          </a:ln>
        </p:spPr>
        <p:style>
          <a:lnRef idx="0"/>
          <a:fillRef idx="0"/>
          <a:effectRef idx="0"/>
          <a:fontRef idx="minor"/>
        </p:style>
      </p:sp>
      <p:sp>
        <p:nvSpPr>
          <p:cNvPr id="305" name="CustomShape 2"/>
          <p:cNvSpPr/>
          <p:nvPr/>
        </p:nvSpPr>
        <p:spPr>
          <a:xfrm>
            <a:off x="1202760" y="2011680"/>
            <a:ext cx="9783000" cy="4205160"/>
          </a:xfrm>
          <a:prstGeom prst="rect">
            <a:avLst/>
          </a:prstGeom>
          <a:noFill/>
          <a:ln>
            <a:noFill/>
          </a:ln>
        </p:spPr>
        <p:style>
          <a:lnRef idx="0"/>
          <a:fillRef idx="0"/>
          <a:effectRef idx="0"/>
          <a:fontRef idx="minor"/>
        </p:style>
      </p:sp>
      <p:pic>
        <p:nvPicPr>
          <p:cNvPr id="306" name="Picture 3" descr=""/>
          <p:cNvPicPr/>
          <p:nvPr/>
        </p:nvPicPr>
        <p:blipFill>
          <a:blip r:embed="rId1"/>
          <a:stretch/>
        </p:blipFill>
        <p:spPr>
          <a:xfrm>
            <a:off x="2068200" y="2771640"/>
            <a:ext cx="6622920" cy="1676160"/>
          </a:xfrm>
          <a:prstGeom prst="rect">
            <a:avLst/>
          </a:prstGeom>
          <a:ln>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 with bootstrapping</a:t>
            </a:r>
            <a:endParaRPr b="0" lang="en-US" sz="4000" spc="-1" strike="noStrike">
              <a:latin typeface="Arial"/>
            </a:endParaRPr>
          </a:p>
        </p:txBody>
      </p:sp>
      <p:sp>
        <p:nvSpPr>
          <p:cNvPr id="824" name="CustomShape 2"/>
          <p:cNvSpPr/>
          <p:nvPr/>
        </p:nvSpPr>
        <p:spPr>
          <a:xfrm>
            <a:off x="1202760" y="2011680"/>
            <a:ext cx="9783000" cy="4205160"/>
          </a:xfrm>
          <a:prstGeom prst="rect">
            <a:avLst/>
          </a:prstGeom>
          <a:noFill/>
          <a:ln>
            <a:noFill/>
          </a:ln>
        </p:spPr>
        <p:style>
          <a:lnRef idx="0"/>
          <a:fillRef idx="0"/>
          <a:effectRef idx="0"/>
          <a:fontRef idx="minor"/>
        </p:style>
      </p:sp>
      <p:pic>
        <p:nvPicPr>
          <p:cNvPr id="825" name="Picture 2" descr="Free Sad Face And Happy Face, Download Free Sad Face And Happy Face png  images, Free ClipArts on Clipart Library"/>
          <p:cNvPicPr/>
          <p:nvPr/>
        </p:nvPicPr>
        <p:blipFill>
          <a:blip r:embed="rId1"/>
          <a:stretch/>
        </p:blipFill>
        <p:spPr>
          <a:xfrm>
            <a:off x="3165480" y="1907280"/>
            <a:ext cx="4875840" cy="4875840"/>
          </a:xfrm>
          <a:prstGeom prst="rect">
            <a:avLst/>
          </a:prstGeom>
          <a:ln>
            <a:noFill/>
          </a:ln>
        </p:spPr>
      </p:pic>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Different types of bootstrapping </a:t>
            </a:r>
            <a:endParaRPr b="0" lang="en-US" sz="4000" spc="-1" strike="noStrike">
              <a:latin typeface="Arial"/>
            </a:endParaRPr>
          </a:p>
        </p:txBody>
      </p:sp>
      <p:sp>
        <p:nvSpPr>
          <p:cNvPr id="827"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parametric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Semi parametric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Non parametric</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Pros and cons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Bottom line </a:t>
            </a:r>
            <a:endParaRPr b="0" lang="en-US" sz="4000" spc="-1" strike="noStrike">
              <a:latin typeface="Arial"/>
            </a:endParaRPr>
          </a:p>
        </p:txBody>
      </p:sp>
      <p:sp>
        <p:nvSpPr>
          <p:cNvPr id="829" name="CustomShape 2"/>
          <p:cNvSpPr/>
          <p:nvPr/>
        </p:nvSpPr>
        <p:spPr>
          <a:xfrm>
            <a:off x="1202760" y="2011680"/>
            <a:ext cx="9783000" cy="4205160"/>
          </a:xfrm>
          <a:prstGeom prst="rect">
            <a:avLst/>
          </a:prstGeom>
          <a:noFill/>
          <a:ln>
            <a:noFill/>
          </a:ln>
        </p:spPr>
        <p:style>
          <a:lnRef idx="0"/>
          <a:fillRef idx="0"/>
          <a:effectRef idx="0"/>
          <a:fontRef idx="minor"/>
        </p:style>
      </p:sp>
      <p:sp>
        <p:nvSpPr>
          <p:cNvPr id="830" name="CustomShape 3"/>
          <p:cNvSpPr/>
          <p:nvPr/>
        </p:nvSpPr>
        <p:spPr>
          <a:xfrm>
            <a:off x="8294040" y="2425320"/>
            <a:ext cx="214092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bootstrap</a:t>
            </a:r>
            <a:endParaRPr b="0" lang="en-US" sz="2800" spc="-1" strike="noStrike">
              <a:latin typeface="Arial"/>
            </a:endParaRPr>
          </a:p>
        </p:txBody>
      </p:sp>
      <p:pic>
        <p:nvPicPr>
          <p:cNvPr id="831" name="Picture 2" descr="Continuous Probability Distributions for Machine Learning"/>
          <p:cNvPicPr/>
          <p:nvPr/>
        </p:nvPicPr>
        <p:blipFill>
          <a:blip r:embed="rId1"/>
          <a:stretch/>
        </p:blipFill>
        <p:spPr>
          <a:xfrm>
            <a:off x="8248680" y="3714840"/>
            <a:ext cx="2541240" cy="1905840"/>
          </a:xfrm>
          <a:prstGeom prst="rect">
            <a:avLst/>
          </a:prstGeom>
          <a:ln>
            <a:noFill/>
          </a:ln>
        </p:spPr>
      </p:pic>
      <p:sp>
        <p:nvSpPr>
          <p:cNvPr id="832" name="CustomShape 4"/>
          <p:cNvSpPr/>
          <p:nvPr/>
        </p:nvSpPr>
        <p:spPr>
          <a:xfrm>
            <a:off x="9046080" y="2948400"/>
            <a:ext cx="635040" cy="6804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833" name="CustomShape 5"/>
          <p:cNvSpPr/>
          <p:nvPr/>
        </p:nvSpPr>
        <p:spPr>
          <a:xfrm rot="3724200">
            <a:off x="8914680" y="5776560"/>
            <a:ext cx="635040" cy="6804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834" name="CustomShape 6"/>
          <p:cNvSpPr/>
          <p:nvPr/>
        </p:nvSpPr>
        <p:spPr>
          <a:xfrm>
            <a:off x="8126280" y="6139440"/>
            <a:ext cx="76140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ea typeface="DejaVu Sans"/>
              </a:rPr>
              <a:t>std</a:t>
            </a:r>
            <a:endParaRPr b="0" lang="en-US" sz="2400" spc="-1" strike="noStrike">
              <a:latin typeface="Arial"/>
            </a:endParaRPr>
          </a:p>
        </p:txBody>
      </p:sp>
      <p:sp>
        <p:nvSpPr>
          <p:cNvPr id="835" name="CustomShape 7"/>
          <p:cNvSpPr/>
          <p:nvPr/>
        </p:nvSpPr>
        <p:spPr>
          <a:xfrm rot="5400000">
            <a:off x="7218000" y="6047280"/>
            <a:ext cx="635040" cy="6804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836" name="Picture 8" descr=""/>
          <p:cNvPicPr/>
          <p:nvPr/>
        </p:nvPicPr>
        <p:blipFill>
          <a:blip r:embed="rId2"/>
          <a:stretch/>
        </p:blipFill>
        <p:spPr>
          <a:xfrm>
            <a:off x="4539960" y="5962680"/>
            <a:ext cx="2170800" cy="637200"/>
          </a:xfrm>
          <a:prstGeom prst="rect">
            <a:avLst/>
          </a:prstGeom>
          <a:ln>
            <a:noFill/>
          </a:ln>
        </p:spPr>
      </p:pic>
      <p:pic>
        <p:nvPicPr>
          <p:cNvPr id="837" name="Picture 10" descr=""/>
          <p:cNvPicPr/>
          <p:nvPr/>
        </p:nvPicPr>
        <p:blipFill>
          <a:blip r:embed="rId3"/>
          <a:stretch/>
        </p:blipFill>
        <p:spPr>
          <a:xfrm>
            <a:off x="1202760" y="4668120"/>
            <a:ext cx="2609280" cy="780120"/>
          </a:xfrm>
          <a:prstGeom prst="rect">
            <a:avLst/>
          </a:prstGeom>
          <a:ln>
            <a:noFill/>
          </a:ln>
        </p:spPr>
      </p:pic>
      <p:sp>
        <p:nvSpPr>
          <p:cNvPr id="838" name="CustomShape 8"/>
          <p:cNvSpPr/>
          <p:nvPr/>
        </p:nvSpPr>
        <p:spPr>
          <a:xfrm rot="7868400">
            <a:off x="3515400" y="5605560"/>
            <a:ext cx="635040" cy="68040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839" name="Picture 11" descr=""/>
          <p:cNvPicPr/>
          <p:nvPr/>
        </p:nvPicPr>
        <p:blipFill>
          <a:blip r:embed="rId4"/>
          <a:stretch/>
        </p:blipFill>
        <p:spPr>
          <a:xfrm>
            <a:off x="795240" y="5513760"/>
            <a:ext cx="2656800" cy="475200"/>
          </a:xfrm>
          <a:prstGeom prst="rect">
            <a:avLst/>
          </a:prstGeom>
          <a:ln>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belong to NULL HYPOTHESIS WORLD?</a:t>
            </a:r>
            <a:endParaRPr b="0" lang="en-US" sz="4000" spc="-1" strike="noStrike">
              <a:latin typeface="Arial"/>
            </a:endParaRPr>
          </a:p>
        </p:txBody>
      </p:sp>
      <p:sp>
        <p:nvSpPr>
          <p:cNvPr id="841" name="CustomShape 2"/>
          <p:cNvSpPr/>
          <p:nvPr/>
        </p:nvSpPr>
        <p:spPr>
          <a:xfrm>
            <a:off x="1202760" y="2011680"/>
            <a:ext cx="9783000" cy="4205160"/>
          </a:xfrm>
          <a:prstGeom prst="rect">
            <a:avLst/>
          </a:prstGeom>
          <a:noFill/>
          <a:ln>
            <a:noFill/>
          </a:ln>
        </p:spPr>
        <p:style>
          <a:lnRef idx="0"/>
          <a:fillRef idx="0"/>
          <a:effectRef idx="0"/>
          <a:fontRef idx="minor"/>
        </p:style>
      </p:sp>
      <p:pic>
        <p:nvPicPr>
          <p:cNvPr id="842" name="Picture 4" descr=""/>
          <p:cNvPicPr/>
          <p:nvPr/>
        </p:nvPicPr>
        <p:blipFill>
          <a:blip r:embed="rId1"/>
          <a:stretch/>
        </p:blipFill>
        <p:spPr>
          <a:xfrm>
            <a:off x="2241360" y="3245760"/>
            <a:ext cx="7706160" cy="1737360"/>
          </a:xfrm>
          <a:prstGeom prst="rect">
            <a:avLst/>
          </a:prstGeom>
          <a:ln>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OR ALTERNATIVE HYPOTHESIS WORLD?</a:t>
            </a:r>
            <a:endParaRPr b="0" lang="en-US" sz="4000" spc="-1" strike="noStrike">
              <a:latin typeface="Arial"/>
            </a:endParaRPr>
          </a:p>
        </p:txBody>
      </p:sp>
      <p:sp>
        <p:nvSpPr>
          <p:cNvPr id="844" name="CustomShape 2"/>
          <p:cNvSpPr/>
          <p:nvPr/>
        </p:nvSpPr>
        <p:spPr>
          <a:xfrm>
            <a:off x="1202760" y="2011680"/>
            <a:ext cx="9783000" cy="4205160"/>
          </a:xfrm>
          <a:prstGeom prst="rect">
            <a:avLst/>
          </a:prstGeom>
          <a:noFill/>
          <a:ln>
            <a:noFill/>
          </a:ln>
        </p:spPr>
        <p:style>
          <a:lnRef idx="0"/>
          <a:fillRef idx="0"/>
          <a:effectRef idx="0"/>
          <a:fontRef idx="minor"/>
        </p:style>
      </p:sp>
      <p:pic>
        <p:nvPicPr>
          <p:cNvPr id="845" name="Picture 4" descr=""/>
          <p:cNvPicPr/>
          <p:nvPr/>
        </p:nvPicPr>
        <p:blipFill>
          <a:blip r:embed="rId1"/>
          <a:stretch/>
        </p:blipFill>
        <p:spPr>
          <a:xfrm>
            <a:off x="2284200" y="2890800"/>
            <a:ext cx="8245080" cy="1737360"/>
          </a:xfrm>
          <a:prstGeom prst="rect">
            <a:avLst/>
          </a:prstGeom>
          <a:ln>
            <a:noFill/>
          </a:ln>
        </p:spPr>
      </p:pic>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Easier way?</a:t>
            </a:r>
            <a:endParaRPr b="0" lang="en-US" sz="4000" spc="-1" strike="noStrike">
              <a:latin typeface="Arial"/>
            </a:endParaRPr>
          </a:p>
        </p:txBody>
      </p:sp>
      <p:sp>
        <p:nvSpPr>
          <p:cNvPr id="847" name="CustomShape 2"/>
          <p:cNvSpPr/>
          <p:nvPr/>
        </p:nvSpPr>
        <p:spPr>
          <a:xfrm>
            <a:off x="1202760" y="2011680"/>
            <a:ext cx="9783000" cy="4205160"/>
          </a:xfrm>
          <a:prstGeom prst="rect">
            <a:avLst/>
          </a:prstGeom>
          <a:noFill/>
          <a:ln>
            <a:noFill/>
          </a:ln>
        </p:spPr>
        <p:style>
          <a:lnRef idx="0"/>
          <a:fillRef idx="0"/>
          <a:effectRef idx="0"/>
          <a:fontRef idx="minor"/>
        </p:style>
      </p:sp>
      <p:pic>
        <p:nvPicPr>
          <p:cNvPr id="848" name="Picture 3" descr=""/>
          <p:cNvPicPr/>
          <p:nvPr/>
        </p:nvPicPr>
        <p:blipFill>
          <a:blip r:embed="rId1"/>
          <a:stretch/>
        </p:blipFill>
        <p:spPr>
          <a:xfrm>
            <a:off x="55440" y="2011680"/>
            <a:ext cx="12078360" cy="2418480"/>
          </a:xfrm>
          <a:prstGeom prst="rect">
            <a:avLst/>
          </a:prstGeom>
          <a:ln>
            <a:noFill/>
          </a:ln>
        </p:spPr>
      </p:pic>
      <p:pic>
        <p:nvPicPr>
          <p:cNvPr id="849" name="Picture 4" descr=""/>
          <p:cNvPicPr/>
          <p:nvPr/>
        </p:nvPicPr>
        <p:blipFill>
          <a:blip r:embed="rId2"/>
          <a:stretch/>
        </p:blipFill>
        <p:spPr>
          <a:xfrm>
            <a:off x="5010120" y="3332160"/>
            <a:ext cx="4777920" cy="3105360"/>
          </a:xfrm>
          <a:prstGeom prst="rect">
            <a:avLst/>
          </a:prstGeom>
          <a:ln>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LIMITATIONS</a:t>
            </a:r>
            <a:endParaRPr b="0" lang="en-US" sz="4000" spc="-1" strike="noStrike">
              <a:latin typeface="Arial"/>
            </a:endParaRPr>
          </a:p>
        </p:txBody>
      </p:sp>
      <p:sp>
        <p:nvSpPr>
          <p:cNvPr id="851" name="CustomShape 2"/>
          <p:cNvSpPr/>
          <p:nvPr/>
        </p:nvSpPr>
        <p:spPr>
          <a:xfrm>
            <a:off x="1202760" y="2011680"/>
            <a:ext cx="9783000" cy="42051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2" name="CustomShape 1"/>
          <p:cNvSpPr/>
          <p:nvPr/>
        </p:nvSpPr>
        <p:spPr>
          <a:xfrm>
            <a:off x="1202760" y="284040"/>
            <a:ext cx="9783000" cy="1507680"/>
          </a:xfrm>
          <a:prstGeom prst="rect">
            <a:avLst/>
          </a:prstGeom>
          <a:noFill/>
          <a:ln>
            <a:noFill/>
          </a:ln>
        </p:spPr>
        <p:style>
          <a:lnRef idx="0"/>
          <a:fillRef idx="0"/>
          <a:effectRef idx="0"/>
          <a:fontRef idx="minor"/>
        </p:style>
      </p:sp>
      <p:sp>
        <p:nvSpPr>
          <p:cNvPr id="853" name="CustomShape 2"/>
          <p:cNvSpPr/>
          <p:nvPr/>
        </p:nvSpPr>
        <p:spPr>
          <a:xfrm>
            <a:off x="1202760" y="2011680"/>
            <a:ext cx="9783000" cy="4205160"/>
          </a:xfrm>
          <a:prstGeom prst="rect">
            <a:avLst/>
          </a:prstGeom>
          <a:noFill/>
          <a:ln>
            <a:noFill/>
          </a:ln>
        </p:spPr>
        <p:style>
          <a:lnRef idx="0"/>
          <a:fillRef idx="0"/>
          <a:effectRef idx="0"/>
          <a:fontRef idx="minor"/>
        </p:style>
      </p:sp>
      <p:pic>
        <p:nvPicPr>
          <p:cNvPr id="854" name="Picture 3" descr=""/>
          <p:cNvPicPr/>
          <p:nvPr/>
        </p:nvPicPr>
        <p:blipFill>
          <a:blip r:embed="rId1"/>
          <a:stretch/>
        </p:blipFill>
        <p:spPr>
          <a:xfrm>
            <a:off x="4204080" y="2462040"/>
            <a:ext cx="3780720" cy="3609360"/>
          </a:xfrm>
          <a:prstGeom prst="rect">
            <a:avLst/>
          </a:prstGeom>
          <a:ln>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5" name="CustomShape 1"/>
          <p:cNvSpPr/>
          <p:nvPr/>
        </p:nvSpPr>
        <p:spPr>
          <a:xfrm>
            <a:off x="1202760" y="284040"/>
            <a:ext cx="9783000" cy="1507680"/>
          </a:xfrm>
          <a:prstGeom prst="rect">
            <a:avLst/>
          </a:prstGeom>
          <a:noFill/>
          <a:ln>
            <a:noFill/>
          </a:ln>
        </p:spPr>
        <p:style>
          <a:lnRef idx="0"/>
          <a:fillRef idx="0"/>
          <a:effectRef idx="0"/>
          <a:fontRef idx="minor"/>
        </p:style>
      </p:sp>
      <p:sp>
        <p:nvSpPr>
          <p:cNvPr id="856" name="CustomShape 2"/>
          <p:cNvSpPr/>
          <p:nvPr/>
        </p:nvSpPr>
        <p:spPr>
          <a:xfrm>
            <a:off x="1202760" y="2011680"/>
            <a:ext cx="9783000" cy="4205160"/>
          </a:xfrm>
          <a:prstGeom prst="rect">
            <a:avLst/>
          </a:prstGeom>
          <a:noFill/>
          <a:ln>
            <a:noFill/>
          </a:ln>
        </p:spPr>
        <p:style>
          <a:lnRef idx="0"/>
          <a:fillRef idx="0"/>
          <a:effectRef idx="0"/>
          <a:fontRef idx="minor"/>
        </p:style>
      </p:sp>
      <p:pic>
        <p:nvPicPr>
          <p:cNvPr id="857" name="Picture 3" descr=""/>
          <p:cNvPicPr/>
          <p:nvPr/>
        </p:nvPicPr>
        <p:blipFill>
          <a:blip r:embed="rId1"/>
          <a:stretch/>
        </p:blipFill>
        <p:spPr>
          <a:xfrm>
            <a:off x="2781000" y="1666800"/>
            <a:ext cx="6629400" cy="3523680"/>
          </a:xfrm>
          <a:prstGeom prst="rect">
            <a:avLst/>
          </a:prstGeom>
          <a:ln>
            <a:noFill/>
          </a:ln>
        </p:spPr>
      </p:pic>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8" name="CustomShape 1"/>
          <p:cNvSpPr/>
          <p:nvPr/>
        </p:nvSpPr>
        <p:spPr>
          <a:xfrm>
            <a:off x="1202760" y="284040"/>
            <a:ext cx="9783000" cy="1507680"/>
          </a:xfrm>
          <a:prstGeom prst="rect">
            <a:avLst/>
          </a:prstGeom>
          <a:noFill/>
          <a:ln>
            <a:noFill/>
          </a:ln>
        </p:spPr>
        <p:style>
          <a:lnRef idx="0"/>
          <a:fillRef idx="0"/>
          <a:effectRef idx="0"/>
          <a:fontRef idx="minor"/>
        </p:style>
      </p:sp>
      <p:sp>
        <p:nvSpPr>
          <p:cNvPr id="859" name="CustomShape 2"/>
          <p:cNvSpPr/>
          <p:nvPr/>
        </p:nvSpPr>
        <p:spPr>
          <a:xfrm>
            <a:off x="1202760" y="2011680"/>
            <a:ext cx="9783000" cy="4205160"/>
          </a:xfrm>
          <a:prstGeom prst="rect">
            <a:avLst/>
          </a:prstGeom>
          <a:noFill/>
          <a:ln>
            <a:noFill/>
          </a:ln>
        </p:spPr>
        <p:style>
          <a:lnRef idx="0"/>
          <a:fillRef idx="0"/>
          <a:effectRef idx="0"/>
          <a:fontRef idx="minor"/>
        </p:style>
      </p:sp>
      <p:pic>
        <p:nvPicPr>
          <p:cNvPr id="860" name="Picture 3" descr=""/>
          <p:cNvPicPr/>
          <p:nvPr/>
        </p:nvPicPr>
        <p:blipFill>
          <a:blip r:embed="rId1"/>
          <a:stretch/>
        </p:blipFill>
        <p:spPr>
          <a:xfrm>
            <a:off x="3018960" y="1623600"/>
            <a:ext cx="6152760" cy="36093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Collect data</a:t>
            </a:r>
            <a:endParaRPr b="0" lang="en-US" sz="4000" spc="-1" strike="noStrike">
              <a:latin typeface="Arial"/>
            </a:endParaRPr>
          </a:p>
        </p:txBody>
      </p:sp>
      <p:sp>
        <p:nvSpPr>
          <p:cNvPr id="308" name="CustomShape 2"/>
          <p:cNvSpPr/>
          <p:nvPr/>
        </p:nvSpPr>
        <p:spPr>
          <a:xfrm>
            <a:off x="1202760" y="2011680"/>
            <a:ext cx="9783000" cy="4205160"/>
          </a:xfrm>
          <a:prstGeom prst="rect">
            <a:avLst/>
          </a:prstGeom>
          <a:noFill/>
          <a:ln>
            <a:noFill/>
          </a:ln>
        </p:spPr>
        <p:style>
          <a:lnRef idx="0"/>
          <a:fillRef idx="0"/>
          <a:effectRef idx="0"/>
          <a:fontRef idx="minor"/>
        </p:style>
      </p:sp>
      <p:pic>
        <p:nvPicPr>
          <p:cNvPr id="309" name="Picture 4" descr=""/>
          <p:cNvPicPr/>
          <p:nvPr/>
        </p:nvPicPr>
        <p:blipFill>
          <a:blip r:embed="rId1"/>
          <a:stretch/>
        </p:blipFill>
        <p:spPr>
          <a:xfrm>
            <a:off x="3251520" y="2514600"/>
            <a:ext cx="3336840" cy="2499120"/>
          </a:xfrm>
          <a:prstGeom prst="rect">
            <a:avLst/>
          </a:prstGeom>
          <a:ln>
            <a:noFill/>
          </a:ln>
        </p:spPr>
      </p:pic>
      <p:pic>
        <p:nvPicPr>
          <p:cNvPr id="310" name="Picture 5" descr=""/>
          <p:cNvPicPr/>
          <p:nvPr/>
        </p:nvPicPr>
        <p:blipFill>
          <a:blip r:embed="rId2"/>
          <a:stretch/>
        </p:blipFill>
        <p:spPr>
          <a:xfrm>
            <a:off x="3251520" y="5557680"/>
            <a:ext cx="3304440" cy="770400"/>
          </a:xfrm>
          <a:prstGeom prst="rect">
            <a:avLst/>
          </a:prstGeom>
          <a:ln>
            <a:noFill/>
          </a:ln>
        </p:spPr>
      </p:pic>
      <p:pic>
        <p:nvPicPr>
          <p:cNvPr id="311" name="Picture 7" descr=""/>
          <p:cNvPicPr/>
          <p:nvPr/>
        </p:nvPicPr>
        <p:blipFill>
          <a:blip r:embed="rId3"/>
          <a:stretch/>
        </p:blipFill>
        <p:spPr>
          <a:xfrm>
            <a:off x="8699400" y="4867200"/>
            <a:ext cx="2466000" cy="1846800"/>
          </a:xfrm>
          <a:prstGeom prst="rect">
            <a:avLst/>
          </a:prstGeom>
          <a:ln>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6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CI vs Machine learning </a:t>
            </a:r>
            <a:endParaRPr b="0" lang="en-US" sz="4000" spc="-1" strike="noStrike">
              <a:latin typeface="Arial"/>
            </a:endParaRPr>
          </a:p>
        </p:txBody>
      </p:sp>
      <p:sp>
        <p:nvSpPr>
          <p:cNvPr id="862"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CI = aggregate values about the population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Machine learning : individual level prediction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How can this be true in linear regression (stats)?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63" name="CustomShape 1"/>
          <p:cNvSpPr/>
          <p:nvPr/>
        </p:nvSpPr>
        <p:spPr>
          <a:xfrm>
            <a:off x="1202760" y="284040"/>
            <a:ext cx="9783000" cy="1507680"/>
          </a:xfrm>
          <a:prstGeom prst="rect">
            <a:avLst/>
          </a:prstGeom>
          <a:noFill/>
          <a:ln>
            <a:noFill/>
          </a:ln>
        </p:spPr>
        <p:style>
          <a:lnRef idx="0"/>
          <a:fillRef idx="0"/>
          <a:effectRef idx="0"/>
          <a:fontRef idx="minor"/>
        </p:style>
      </p:sp>
      <p:sp>
        <p:nvSpPr>
          <p:cNvPr id="864" name="CustomShape 2"/>
          <p:cNvSpPr/>
          <p:nvPr/>
        </p:nvSpPr>
        <p:spPr>
          <a:xfrm>
            <a:off x="1202760" y="2011680"/>
            <a:ext cx="9783000" cy="4205160"/>
          </a:xfrm>
          <a:prstGeom prst="rect">
            <a:avLst/>
          </a:prstGeom>
          <a:noFill/>
          <a:ln>
            <a:noFill/>
          </a:ln>
        </p:spPr>
        <p:style>
          <a:lnRef idx="0"/>
          <a:fillRef idx="0"/>
          <a:effectRef idx="0"/>
          <a:fontRef idx="minor"/>
        </p:style>
      </p:sp>
      <p:pic>
        <p:nvPicPr>
          <p:cNvPr id="865" name="Picture 3" descr=""/>
          <p:cNvPicPr/>
          <p:nvPr/>
        </p:nvPicPr>
        <p:blipFill>
          <a:blip r:embed="rId1"/>
          <a:stretch/>
        </p:blipFill>
        <p:spPr>
          <a:xfrm>
            <a:off x="3195360" y="1919160"/>
            <a:ext cx="5800320" cy="3018600"/>
          </a:xfrm>
          <a:prstGeom prst="rect">
            <a:avLst/>
          </a:prstGeom>
          <a:ln>
            <a:noFill/>
          </a:ln>
        </p:spPr>
      </p:pic>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66" name="CustomShape 1"/>
          <p:cNvSpPr/>
          <p:nvPr/>
        </p:nvSpPr>
        <p:spPr>
          <a:xfrm>
            <a:off x="1202760" y="284040"/>
            <a:ext cx="9783000" cy="1507680"/>
          </a:xfrm>
          <a:prstGeom prst="rect">
            <a:avLst/>
          </a:prstGeom>
          <a:noFill/>
          <a:ln>
            <a:noFill/>
          </a:ln>
        </p:spPr>
        <p:style>
          <a:lnRef idx="0"/>
          <a:fillRef idx="0"/>
          <a:effectRef idx="0"/>
          <a:fontRef idx="minor"/>
        </p:style>
      </p:sp>
      <p:sp>
        <p:nvSpPr>
          <p:cNvPr id="867" name="CustomShape 2"/>
          <p:cNvSpPr/>
          <p:nvPr/>
        </p:nvSpPr>
        <p:spPr>
          <a:xfrm>
            <a:off x="1202760" y="2011680"/>
            <a:ext cx="9783000" cy="4205160"/>
          </a:xfrm>
          <a:prstGeom prst="rect">
            <a:avLst/>
          </a:prstGeom>
          <a:noFill/>
          <a:ln>
            <a:noFill/>
          </a:ln>
        </p:spPr>
        <p:style>
          <a:lnRef idx="0"/>
          <a:fillRef idx="0"/>
          <a:effectRef idx="0"/>
          <a:fontRef idx="minor"/>
        </p:style>
      </p:sp>
      <p:pic>
        <p:nvPicPr>
          <p:cNvPr id="868" name="Picture 3" descr=""/>
          <p:cNvPicPr/>
          <p:nvPr/>
        </p:nvPicPr>
        <p:blipFill>
          <a:blip r:embed="rId1"/>
          <a:stretch/>
        </p:blipFill>
        <p:spPr>
          <a:xfrm>
            <a:off x="2280600" y="499680"/>
            <a:ext cx="7629480" cy="5857560"/>
          </a:xfrm>
          <a:prstGeom prst="rect">
            <a:avLst/>
          </a:prstGeom>
          <a:ln>
            <a:noFill/>
          </a:ln>
        </p:spPr>
      </p:pic>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69" name="CustomShape 1"/>
          <p:cNvSpPr/>
          <p:nvPr/>
        </p:nvSpPr>
        <p:spPr>
          <a:xfrm>
            <a:off x="1202760" y="284040"/>
            <a:ext cx="9783000" cy="1507680"/>
          </a:xfrm>
          <a:prstGeom prst="rect">
            <a:avLst/>
          </a:prstGeom>
          <a:noFill/>
          <a:ln>
            <a:noFill/>
          </a:ln>
        </p:spPr>
        <p:style>
          <a:lnRef idx="0"/>
          <a:fillRef idx="0"/>
          <a:effectRef idx="0"/>
          <a:fontRef idx="minor"/>
        </p:style>
      </p:sp>
      <p:sp>
        <p:nvSpPr>
          <p:cNvPr id="870" name="CustomShape 2"/>
          <p:cNvSpPr/>
          <p:nvPr/>
        </p:nvSpPr>
        <p:spPr>
          <a:xfrm>
            <a:off x="1202760" y="2011680"/>
            <a:ext cx="9783000" cy="4205160"/>
          </a:xfrm>
          <a:prstGeom prst="rect">
            <a:avLst/>
          </a:prstGeom>
          <a:noFill/>
          <a:ln>
            <a:noFill/>
          </a:ln>
        </p:spPr>
        <p:style>
          <a:lnRef idx="0"/>
          <a:fillRef idx="0"/>
          <a:effectRef idx="0"/>
          <a:fontRef idx="minor"/>
        </p:style>
      </p:sp>
      <p:pic>
        <p:nvPicPr>
          <p:cNvPr id="871" name="Picture 3" descr=""/>
          <p:cNvPicPr/>
          <p:nvPr/>
        </p:nvPicPr>
        <p:blipFill>
          <a:blip r:embed="rId1"/>
          <a:stretch/>
        </p:blipFill>
        <p:spPr>
          <a:xfrm>
            <a:off x="2586960" y="836280"/>
            <a:ext cx="3933360" cy="5543280"/>
          </a:xfrm>
          <a:prstGeom prst="rect">
            <a:avLst/>
          </a:prstGeom>
          <a:ln>
            <a:noFill/>
          </a:ln>
        </p:spPr>
      </p:pic>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72" name="CustomShape 1"/>
          <p:cNvSpPr/>
          <p:nvPr/>
        </p:nvSpPr>
        <p:spPr>
          <a:xfrm>
            <a:off x="1202760" y="284040"/>
            <a:ext cx="9783000" cy="1507680"/>
          </a:xfrm>
          <a:prstGeom prst="rect">
            <a:avLst/>
          </a:prstGeom>
          <a:noFill/>
          <a:ln>
            <a:noFill/>
          </a:ln>
        </p:spPr>
        <p:style>
          <a:lnRef idx="0"/>
          <a:fillRef idx="0"/>
          <a:effectRef idx="0"/>
          <a:fontRef idx="minor"/>
        </p:style>
      </p:sp>
      <p:sp>
        <p:nvSpPr>
          <p:cNvPr id="873" name="CustomShape 2"/>
          <p:cNvSpPr/>
          <p:nvPr/>
        </p:nvSpPr>
        <p:spPr>
          <a:xfrm>
            <a:off x="1202760" y="2011680"/>
            <a:ext cx="9783000" cy="4205160"/>
          </a:xfrm>
          <a:prstGeom prst="rect">
            <a:avLst/>
          </a:prstGeom>
          <a:noFill/>
          <a:ln>
            <a:noFill/>
          </a:ln>
        </p:spPr>
        <p:style>
          <a:lnRef idx="0"/>
          <a:fillRef idx="0"/>
          <a:effectRef idx="0"/>
          <a:fontRef idx="minor"/>
        </p:style>
      </p:sp>
      <p:pic>
        <p:nvPicPr>
          <p:cNvPr id="874" name="Picture 3" descr=""/>
          <p:cNvPicPr/>
          <p:nvPr/>
        </p:nvPicPr>
        <p:blipFill>
          <a:blip r:embed="rId1"/>
          <a:stretch/>
        </p:blipFill>
        <p:spPr>
          <a:xfrm>
            <a:off x="646200" y="862560"/>
            <a:ext cx="10411560" cy="5705280"/>
          </a:xfrm>
          <a:prstGeom prst="rect">
            <a:avLst/>
          </a:prstGeom>
          <a:ln>
            <a:noFill/>
          </a:ln>
        </p:spPr>
      </p:pic>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75" name="CustomShape 1"/>
          <p:cNvSpPr/>
          <p:nvPr/>
        </p:nvSpPr>
        <p:spPr>
          <a:xfrm>
            <a:off x="1202760" y="284040"/>
            <a:ext cx="9783000" cy="1507680"/>
          </a:xfrm>
          <a:prstGeom prst="rect">
            <a:avLst/>
          </a:prstGeom>
          <a:noFill/>
          <a:ln>
            <a:noFill/>
          </a:ln>
        </p:spPr>
        <p:style>
          <a:lnRef idx="0"/>
          <a:fillRef idx="0"/>
          <a:effectRef idx="0"/>
          <a:fontRef idx="minor"/>
        </p:style>
      </p:sp>
      <p:sp>
        <p:nvSpPr>
          <p:cNvPr id="876" name="CustomShape 2"/>
          <p:cNvSpPr/>
          <p:nvPr/>
        </p:nvSpPr>
        <p:spPr>
          <a:xfrm>
            <a:off x="1202760" y="2011680"/>
            <a:ext cx="9783000" cy="4205160"/>
          </a:xfrm>
          <a:prstGeom prst="rect">
            <a:avLst/>
          </a:prstGeom>
          <a:noFill/>
          <a:ln>
            <a:noFill/>
          </a:ln>
        </p:spPr>
        <p:style>
          <a:lnRef idx="0"/>
          <a:fillRef idx="0"/>
          <a:effectRef idx="0"/>
          <a:fontRef idx="minor"/>
        </p:style>
      </p:sp>
      <p:pic>
        <p:nvPicPr>
          <p:cNvPr id="877" name="Picture 3" descr=""/>
          <p:cNvPicPr/>
          <p:nvPr/>
        </p:nvPicPr>
        <p:blipFill>
          <a:blip r:embed="rId1"/>
          <a:stretch/>
        </p:blipFill>
        <p:spPr>
          <a:xfrm>
            <a:off x="3347640" y="885600"/>
            <a:ext cx="5495760" cy="5086080"/>
          </a:xfrm>
          <a:prstGeom prst="rect">
            <a:avLst/>
          </a:prstGeom>
          <a:ln>
            <a:noFill/>
          </a:ln>
        </p:spPr>
      </p:pic>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78" name="CustomShape 1"/>
          <p:cNvSpPr/>
          <p:nvPr/>
        </p:nvSpPr>
        <p:spPr>
          <a:xfrm>
            <a:off x="1202760" y="284040"/>
            <a:ext cx="9783000" cy="1507680"/>
          </a:xfrm>
          <a:prstGeom prst="rect">
            <a:avLst/>
          </a:prstGeom>
          <a:noFill/>
          <a:ln>
            <a:noFill/>
          </a:ln>
        </p:spPr>
        <p:style>
          <a:lnRef idx="0"/>
          <a:fillRef idx="0"/>
          <a:effectRef idx="0"/>
          <a:fontRef idx="minor"/>
        </p:style>
      </p:sp>
      <p:sp>
        <p:nvSpPr>
          <p:cNvPr id="879" name="CustomShape 2"/>
          <p:cNvSpPr/>
          <p:nvPr/>
        </p:nvSpPr>
        <p:spPr>
          <a:xfrm>
            <a:off x="1202760" y="2011680"/>
            <a:ext cx="9783000" cy="4205160"/>
          </a:xfrm>
          <a:prstGeom prst="rect">
            <a:avLst/>
          </a:prstGeom>
          <a:noFill/>
          <a:ln>
            <a:noFill/>
          </a:ln>
        </p:spPr>
        <p:style>
          <a:lnRef idx="0"/>
          <a:fillRef idx="0"/>
          <a:effectRef idx="0"/>
          <a:fontRef idx="minor"/>
        </p:style>
      </p:sp>
      <p:pic>
        <p:nvPicPr>
          <p:cNvPr id="880" name="Picture 3" descr=""/>
          <p:cNvPicPr/>
          <p:nvPr/>
        </p:nvPicPr>
        <p:blipFill>
          <a:blip r:embed="rId1"/>
          <a:stretch/>
        </p:blipFill>
        <p:spPr>
          <a:xfrm>
            <a:off x="2700000" y="1609560"/>
            <a:ext cx="6791040" cy="3637800"/>
          </a:xfrm>
          <a:prstGeom prst="rect">
            <a:avLst/>
          </a:prstGeom>
          <a:ln>
            <a:noFill/>
          </a:ln>
        </p:spPr>
      </p:pic>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2 ways to test hypothesis </a:t>
            </a:r>
            <a:endParaRPr b="0" lang="en-US" sz="4000" spc="-1" strike="noStrike">
              <a:latin typeface="Arial"/>
            </a:endParaRPr>
          </a:p>
        </p:txBody>
      </p:sp>
      <p:sp>
        <p:nvSpPr>
          <p:cNvPr id="882"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1- confidence int.  for ur bootstrap sample  and check whether the hypothesized mean lie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ea typeface="DejaVu Sans"/>
              </a:rPr>
              <a:t>2- simulate normal distribution, or any other suitable distribution at the point of Null hypothesis (and compare ur bootstrap sample mean to this population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Lesson 12 concept 16</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Correcting error in videos</a:t>
            </a:r>
            <a:endParaRPr b="0" lang="en-US" sz="4000" spc="-1" strike="noStrike">
              <a:latin typeface="Arial"/>
            </a:endParaRPr>
          </a:p>
        </p:txBody>
      </p:sp>
      <p:sp>
        <p:nvSpPr>
          <p:cNvPr id="884" name="CustomShape 2"/>
          <p:cNvSpPr/>
          <p:nvPr/>
        </p:nvSpPr>
        <p:spPr>
          <a:xfrm>
            <a:off x="1202760" y="2011680"/>
            <a:ext cx="9783000" cy="4205160"/>
          </a:xfrm>
          <a:prstGeom prst="rect">
            <a:avLst/>
          </a:prstGeom>
          <a:noFill/>
          <a:ln>
            <a:noFill/>
          </a:ln>
        </p:spPr>
        <p:style>
          <a:lnRef idx="0"/>
          <a:fillRef idx="0"/>
          <a:effectRef idx="0"/>
          <a:fontRef idx="minor"/>
        </p:style>
      </p:sp>
      <p:pic>
        <p:nvPicPr>
          <p:cNvPr id="885" name="Picture 3" descr=""/>
          <p:cNvPicPr/>
          <p:nvPr/>
        </p:nvPicPr>
        <p:blipFill>
          <a:blip r:embed="rId1"/>
          <a:stretch/>
        </p:blipFill>
        <p:spPr>
          <a:xfrm>
            <a:off x="3143160" y="2162520"/>
            <a:ext cx="6904080" cy="4566240"/>
          </a:xfrm>
          <a:prstGeom prst="rect">
            <a:avLst/>
          </a:prstGeom>
          <a:ln>
            <a:noFill/>
          </a:ln>
        </p:spPr>
      </p:pic>
      <p:sp>
        <p:nvSpPr>
          <p:cNvPr id="886" name="CustomShape 3"/>
          <p:cNvSpPr/>
          <p:nvPr/>
        </p:nvSpPr>
        <p:spPr>
          <a:xfrm>
            <a:off x="-353520" y="3168000"/>
            <a:ext cx="29638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Lesson 12 concept 17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Std dev of the diff</a:t>
            </a:r>
            <a:endParaRPr b="0" lang="en-US" sz="4000" spc="-1" strike="noStrike">
              <a:latin typeface="Arial"/>
            </a:endParaRPr>
          </a:p>
        </p:txBody>
      </p:sp>
      <p:sp>
        <p:nvSpPr>
          <p:cNvPr id="888" name="CustomShape 2"/>
          <p:cNvSpPr/>
          <p:nvPr/>
        </p:nvSpPr>
        <p:spPr>
          <a:xfrm>
            <a:off x="1202760" y="2011680"/>
            <a:ext cx="9783000" cy="42051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Statistics </a:t>
            </a:r>
            <a:endParaRPr b="0" lang="en-US" sz="4000" spc="-1" strike="noStrike">
              <a:latin typeface="Arial"/>
            </a:endParaRPr>
          </a:p>
        </p:txBody>
      </p:sp>
      <p:sp>
        <p:nvSpPr>
          <p:cNvPr id="313" name="CustomShape 2"/>
          <p:cNvSpPr/>
          <p:nvPr/>
        </p:nvSpPr>
        <p:spPr>
          <a:xfrm>
            <a:off x="1202760" y="2011680"/>
            <a:ext cx="9783000" cy="4205160"/>
          </a:xfrm>
          <a:prstGeom prst="rect">
            <a:avLst/>
          </a:prstGeom>
          <a:noFill/>
          <a:ln>
            <a:noFill/>
          </a:ln>
        </p:spPr>
        <p:style>
          <a:lnRef idx="0"/>
          <a:fillRef idx="0"/>
          <a:effectRef idx="0"/>
          <a:fontRef idx="minor"/>
        </p:style>
      </p:sp>
      <p:pic>
        <p:nvPicPr>
          <p:cNvPr id="314" name="Picture 4" descr=""/>
          <p:cNvPicPr/>
          <p:nvPr/>
        </p:nvPicPr>
        <p:blipFill>
          <a:blip r:embed="rId1"/>
          <a:stretch/>
        </p:blipFill>
        <p:spPr>
          <a:xfrm>
            <a:off x="975960" y="3481920"/>
            <a:ext cx="5117400" cy="2865240"/>
          </a:xfrm>
          <a:prstGeom prst="rect">
            <a:avLst/>
          </a:prstGeom>
          <a:ln>
            <a:noFill/>
          </a:ln>
        </p:spPr>
      </p:pic>
      <p:pic>
        <p:nvPicPr>
          <p:cNvPr id="315" name="Picture 6" descr=""/>
          <p:cNvPicPr/>
          <p:nvPr/>
        </p:nvPicPr>
        <p:blipFill>
          <a:blip r:embed="rId2"/>
          <a:stretch/>
        </p:blipFill>
        <p:spPr>
          <a:xfrm>
            <a:off x="8088840" y="2514600"/>
            <a:ext cx="2769480" cy="3521520"/>
          </a:xfrm>
          <a:prstGeom prst="rect">
            <a:avLst/>
          </a:prstGeom>
          <a:ln>
            <a:noFill/>
          </a:ln>
        </p:spPr>
      </p:pic>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9" name="CustomShape 1"/>
          <p:cNvSpPr/>
          <p:nvPr/>
        </p:nvSpPr>
        <p:spPr>
          <a:xfrm>
            <a:off x="1202760" y="284040"/>
            <a:ext cx="9783000" cy="1507680"/>
          </a:xfrm>
          <a:prstGeom prst="rect">
            <a:avLst/>
          </a:prstGeom>
          <a:noFill/>
          <a:ln>
            <a:noFill/>
          </a:ln>
        </p:spPr>
        <p:style>
          <a:lnRef idx="0"/>
          <a:fillRef idx="0"/>
          <a:effectRef idx="0"/>
          <a:fontRef idx="minor"/>
        </p:style>
      </p:sp>
      <p:sp>
        <p:nvSpPr>
          <p:cNvPr id="890" name="CustomShape 2"/>
          <p:cNvSpPr/>
          <p:nvPr/>
        </p:nvSpPr>
        <p:spPr>
          <a:xfrm>
            <a:off x="1202760" y="2011680"/>
            <a:ext cx="9783000" cy="4205160"/>
          </a:xfrm>
          <a:prstGeom prst="rect">
            <a:avLst/>
          </a:prstGeom>
          <a:noFill/>
          <a:ln>
            <a:noFill/>
          </a:ln>
        </p:spPr>
        <p:style>
          <a:lnRef idx="0"/>
          <a:fillRef idx="0"/>
          <a:effectRef idx="0"/>
          <a:fontRef idx="minor"/>
        </p:style>
      </p:sp>
      <p:pic>
        <p:nvPicPr>
          <p:cNvPr id="891" name="Picture 3" descr=""/>
          <p:cNvPicPr/>
          <p:nvPr/>
        </p:nvPicPr>
        <p:blipFill>
          <a:blip r:embed="rId1"/>
          <a:stretch/>
        </p:blipFill>
        <p:spPr>
          <a:xfrm>
            <a:off x="170640" y="1161720"/>
            <a:ext cx="11849760" cy="4533480"/>
          </a:xfrm>
          <a:prstGeom prst="rect">
            <a:avLst/>
          </a:prstGeom>
          <a:ln>
            <a:noFill/>
          </a:ln>
        </p:spPr>
      </p:pic>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9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Same mystery different code!</a:t>
            </a:r>
            <a:endParaRPr b="0" lang="en-US" sz="4000" spc="-1" strike="noStrike">
              <a:latin typeface="Arial"/>
            </a:endParaRPr>
          </a:p>
        </p:txBody>
      </p:sp>
      <p:sp>
        <p:nvSpPr>
          <p:cNvPr id="89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Lesson 12 concept 33</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894" name="Picture 3" descr=""/>
          <p:cNvPicPr/>
          <p:nvPr/>
        </p:nvPicPr>
        <p:blipFill>
          <a:blip r:embed="rId1"/>
          <a:stretch/>
        </p:blipFill>
        <p:spPr>
          <a:xfrm>
            <a:off x="2952360" y="2538360"/>
            <a:ext cx="6286320" cy="1780200"/>
          </a:xfrm>
          <a:prstGeom prst="rect">
            <a:avLst/>
          </a:prstGeom>
          <a:ln>
            <a:noFill/>
          </a:ln>
        </p:spPr>
      </p:pic>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9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Msh fahem </a:t>
            </a:r>
            <a:endParaRPr b="0" lang="en-US" sz="4000" spc="-1" strike="noStrike">
              <a:latin typeface="Arial"/>
            </a:endParaRPr>
          </a:p>
        </p:txBody>
      </p:sp>
      <p:sp>
        <p:nvSpPr>
          <p:cNvPr id="896" name="CustomShape 2"/>
          <p:cNvSpPr/>
          <p:nvPr/>
        </p:nvSpPr>
        <p:spPr>
          <a:xfrm>
            <a:off x="1202760" y="2011680"/>
            <a:ext cx="9783000" cy="4205160"/>
          </a:xfrm>
          <a:prstGeom prst="rect">
            <a:avLst/>
          </a:prstGeom>
          <a:noFill/>
          <a:ln>
            <a:noFill/>
          </a:ln>
        </p:spPr>
        <p:style>
          <a:lnRef idx="0"/>
          <a:fillRef idx="0"/>
          <a:effectRef idx="0"/>
          <a:fontRef idx="minor"/>
        </p:style>
      </p:sp>
      <p:pic>
        <p:nvPicPr>
          <p:cNvPr id="897" name="Picture 3" descr=""/>
          <p:cNvPicPr/>
          <p:nvPr/>
        </p:nvPicPr>
        <p:blipFill>
          <a:blip r:embed="rId1"/>
          <a:stretch/>
        </p:blipFill>
        <p:spPr>
          <a:xfrm>
            <a:off x="1181880" y="1576080"/>
            <a:ext cx="8142480" cy="4671360"/>
          </a:xfrm>
          <a:prstGeom prst="rect">
            <a:avLst/>
          </a:prstGeom>
          <a:ln>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9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Hypothesis testing without </a:t>
            </a:r>
            <a:endParaRPr b="0" lang="en-US" sz="4000" spc="-1" strike="noStrike">
              <a:latin typeface="Arial"/>
            </a:endParaRPr>
          </a:p>
          <a:p>
            <a:pPr>
              <a:lnSpc>
                <a:spcPct val="85000"/>
              </a:lnSpc>
            </a:pPr>
            <a:r>
              <a:rPr b="0" lang="en-US" sz="4000" spc="-1" strike="noStrike" cap="all">
                <a:solidFill>
                  <a:srgbClr val="ffffff"/>
                </a:solidFill>
                <a:latin typeface="Corbel"/>
                <a:ea typeface="DejaVu Sans"/>
              </a:rPr>
              <a:t>ping</a:t>
            </a:r>
            <a:endParaRPr b="0" lang="en-US" sz="4000" spc="-1" strike="noStrike">
              <a:latin typeface="Arial"/>
            </a:endParaRPr>
          </a:p>
        </p:txBody>
      </p:sp>
      <p:sp>
        <p:nvSpPr>
          <p:cNvPr id="899" name="CustomShape 2"/>
          <p:cNvSpPr/>
          <p:nvPr/>
        </p:nvSpPr>
        <p:spPr>
          <a:xfrm>
            <a:off x="1202760" y="2011680"/>
            <a:ext cx="9783000" cy="4205160"/>
          </a:xfrm>
          <a:prstGeom prst="rect">
            <a:avLst/>
          </a:prstGeom>
          <a:noFill/>
          <a:ln>
            <a:noFill/>
          </a:ln>
        </p:spPr>
        <p:style>
          <a:lnRef idx="0"/>
          <a:fillRef idx="0"/>
          <a:effectRef idx="0"/>
          <a:fontRef idx="minor"/>
        </p:style>
      </p:sp>
      <p:pic>
        <p:nvPicPr>
          <p:cNvPr id="900" name="Picture 3" descr=""/>
          <p:cNvPicPr/>
          <p:nvPr/>
        </p:nvPicPr>
        <p:blipFill>
          <a:blip r:embed="rId1"/>
          <a:stretch/>
        </p:blipFill>
        <p:spPr>
          <a:xfrm>
            <a:off x="369720" y="2011680"/>
            <a:ext cx="5477760" cy="1313640"/>
          </a:xfrm>
          <a:prstGeom prst="rect">
            <a:avLst/>
          </a:prstGeom>
          <a:ln>
            <a:noFill/>
          </a:ln>
        </p:spPr>
      </p:pic>
      <p:pic>
        <p:nvPicPr>
          <p:cNvPr id="901" name="Picture 4" descr=""/>
          <p:cNvPicPr/>
          <p:nvPr/>
        </p:nvPicPr>
        <p:blipFill>
          <a:blip r:embed="rId2"/>
          <a:stretch/>
        </p:blipFill>
        <p:spPr>
          <a:xfrm>
            <a:off x="6104520" y="2011680"/>
            <a:ext cx="6086160" cy="3513960"/>
          </a:xfrm>
          <a:prstGeom prst="rect">
            <a:avLst/>
          </a:prstGeom>
          <a:ln>
            <a:noFill/>
          </a:ln>
        </p:spPr>
      </p:pic>
      <p:pic>
        <p:nvPicPr>
          <p:cNvPr id="902" name="Picture 5" descr=""/>
          <p:cNvPicPr/>
          <p:nvPr/>
        </p:nvPicPr>
        <p:blipFill>
          <a:blip r:embed="rId3"/>
          <a:stretch/>
        </p:blipFill>
        <p:spPr>
          <a:xfrm>
            <a:off x="0" y="5808240"/>
            <a:ext cx="6715080" cy="818280"/>
          </a:xfrm>
          <a:prstGeom prst="rect">
            <a:avLst/>
          </a:prstGeom>
          <a:ln>
            <a:noFill/>
          </a:ln>
        </p:spPr>
      </p:pic>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03" name="CustomShape 1"/>
          <p:cNvSpPr/>
          <p:nvPr/>
        </p:nvSpPr>
        <p:spPr>
          <a:xfrm>
            <a:off x="1202760" y="284040"/>
            <a:ext cx="9783000" cy="1507680"/>
          </a:xfrm>
          <a:prstGeom prst="rect">
            <a:avLst/>
          </a:prstGeom>
          <a:noFill/>
          <a:ln>
            <a:noFill/>
          </a:ln>
        </p:spPr>
        <p:style>
          <a:lnRef idx="0"/>
          <a:fillRef idx="0"/>
          <a:effectRef idx="0"/>
          <a:fontRef idx="minor"/>
        </p:style>
      </p:sp>
      <p:sp>
        <p:nvSpPr>
          <p:cNvPr id="904" name="CustomShape 2"/>
          <p:cNvSpPr/>
          <p:nvPr/>
        </p:nvSpPr>
        <p:spPr>
          <a:xfrm>
            <a:off x="1202760" y="2011680"/>
            <a:ext cx="9783000" cy="4205160"/>
          </a:xfrm>
          <a:prstGeom prst="rect">
            <a:avLst/>
          </a:prstGeom>
          <a:noFill/>
          <a:ln>
            <a:noFill/>
          </a:ln>
        </p:spPr>
        <p:style>
          <a:lnRef idx="0"/>
          <a:fillRef idx="0"/>
          <a:effectRef idx="0"/>
          <a:fontRef idx="minor"/>
        </p:style>
      </p:sp>
      <p:pic>
        <p:nvPicPr>
          <p:cNvPr id="905" name="Picture 3" descr=""/>
          <p:cNvPicPr/>
          <p:nvPr/>
        </p:nvPicPr>
        <p:blipFill>
          <a:blip r:embed="rId1"/>
          <a:stretch/>
        </p:blipFill>
        <p:spPr>
          <a:xfrm>
            <a:off x="3576240" y="985320"/>
            <a:ext cx="5038200" cy="4885920"/>
          </a:xfrm>
          <a:prstGeom prst="rect">
            <a:avLst/>
          </a:prstGeom>
          <a:ln>
            <a:noFill/>
          </a:ln>
        </p:spPr>
      </p:pic>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06" name="CustomShape 1"/>
          <p:cNvSpPr/>
          <p:nvPr/>
        </p:nvSpPr>
        <p:spPr>
          <a:xfrm>
            <a:off x="1202760" y="284040"/>
            <a:ext cx="9783000" cy="1507680"/>
          </a:xfrm>
          <a:prstGeom prst="rect">
            <a:avLst/>
          </a:prstGeom>
          <a:noFill/>
          <a:ln>
            <a:noFill/>
          </a:ln>
        </p:spPr>
        <p:style>
          <a:lnRef idx="0"/>
          <a:fillRef idx="0"/>
          <a:effectRef idx="0"/>
          <a:fontRef idx="minor"/>
        </p:style>
      </p:sp>
      <p:sp>
        <p:nvSpPr>
          <p:cNvPr id="907" name="CustomShape 2"/>
          <p:cNvSpPr/>
          <p:nvPr/>
        </p:nvSpPr>
        <p:spPr>
          <a:xfrm>
            <a:off x="1202760" y="2011680"/>
            <a:ext cx="9783000" cy="4205160"/>
          </a:xfrm>
          <a:prstGeom prst="rect">
            <a:avLst/>
          </a:prstGeom>
          <a:noFill/>
          <a:ln>
            <a:noFill/>
          </a:ln>
        </p:spPr>
        <p:style>
          <a:lnRef idx="0"/>
          <a:fillRef idx="0"/>
          <a:effectRef idx="0"/>
          <a:fontRef idx="minor"/>
        </p:style>
      </p:sp>
      <p:pic>
        <p:nvPicPr>
          <p:cNvPr id="908" name="Picture 3" descr=""/>
          <p:cNvPicPr/>
          <p:nvPr/>
        </p:nvPicPr>
        <p:blipFill>
          <a:blip r:embed="rId1"/>
          <a:stretch/>
        </p:blipFill>
        <p:spPr>
          <a:xfrm>
            <a:off x="2056680" y="375840"/>
            <a:ext cx="8077320" cy="6105240"/>
          </a:xfrm>
          <a:prstGeom prst="rect">
            <a:avLst/>
          </a:prstGeom>
          <a:ln>
            <a:noFill/>
          </a:ln>
        </p:spPr>
      </p:pic>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0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Effect of sample size </a:t>
            </a:r>
            <a:endParaRPr b="0" lang="en-US" sz="4000" spc="-1" strike="noStrike">
              <a:latin typeface="Arial"/>
            </a:endParaRPr>
          </a:p>
        </p:txBody>
      </p:sp>
      <p:sp>
        <p:nvSpPr>
          <p:cNvPr id="910" name="CustomShape 2"/>
          <p:cNvSpPr/>
          <p:nvPr/>
        </p:nvSpPr>
        <p:spPr>
          <a:xfrm>
            <a:off x="1202760" y="2011680"/>
            <a:ext cx="9783000" cy="4205160"/>
          </a:xfrm>
          <a:prstGeom prst="rect">
            <a:avLst/>
          </a:prstGeom>
          <a:noFill/>
          <a:ln>
            <a:noFill/>
          </a:ln>
        </p:spPr>
        <p:style>
          <a:lnRef idx="0"/>
          <a:fillRef idx="0"/>
          <a:effectRef idx="0"/>
          <a:fontRef idx="minor"/>
        </p:style>
      </p:sp>
      <p:pic>
        <p:nvPicPr>
          <p:cNvPr id="911" name="Picture 3" descr=""/>
          <p:cNvPicPr/>
          <p:nvPr/>
        </p:nvPicPr>
        <p:blipFill>
          <a:blip r:embed="rId1"/>
          <a:stretch/>
        </p:blipFill>
        <p:spPr>
          <a:xfrm>
            <a:off x="3245400" y="1701000"/>
            <a:ext cx="5005440" cy="5155920"/>
          </a:xfrm>
          <a:prstGeom prst="rect">
            <a:avLst/>
          </a:prstGeom>
          <a:ln>
            <a:noFill/>
          </a:ln>
        </p:spPr>
      </p:pic>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CustomShape 1"/>
          <p:cNvSpPr/>
          <p:nvPr/>
        </p:nvSpPr>
        <p:spPr>
          <a:xfrm>
            <a:off x="1202760" y="284040"/>
            <a:ext cx="9783000" cy="1507680"/>
          </a:xfrm>
          <a:prstGeom prst="rect">
            <a:avLst/>
          </a:prstGeom>
          <a:noFill/>
          <a:ln>
            <a:noFill/>
          </a:ln>
        </p:spPr>
        <p:style>
          <a:lnRef idx="0"/>
          <a:fillRef idx="0"/>
          <a:effectRef idx="0"/>
          <a:fontRef idx="minor"/>
        </p:style>
      </p:sp>
      <p:sp>
        <p:nvSpPr>
          <p:cNvPr id="913" name="CustomShape 2"/>
          <p:cNvSpPr/>
          <p:nvPr/>
        </p:nvSpPr>
        <p:spPr>
          <a:xfrm>
            <a:off x="1202760" y="2011680"/>
            <a:ext cx="9783000" cy="4205160"/>
          </a:xfrm>
          <a:prstGeom prst="rect">
            <a:avLst/>
          </a:prstGeom>
          <a:noFill/>
          <a:ln>
            <a:noFill/>
          </a:ln>
        </p:spPr>
        <p:style>
          <a:lnRef idx="0"/>
          <a:fillRef idx="0"/>
          <a:effectRef idx="0"/>
          <a:fontRef idx="minor"/>
        </p:style>
      </p:sp>
      <p:pic>
        <p:nvPicPr>
          <p:cNvPr id="914" name="Picture 3" descr=""/>
          <p:cNvPicPr/>
          <p:nvPr/>
        </p:nvPicPr>
        <p:blipFill>
          <a:blip r:embed="rId1"/>
          <a:stretch/>
        </p:blipFill>
        <p:spPr>
          <a:xfrm>
            <a:off x="3989520" y="2011680"/>
            <a:ext cx="4209480" cy="4476240"/>
          </a:xfrm>
          <a:prstGeom prst="rect">
            <a:avLst/>
          </a:prstGeom>
          <a:ln>
            <a:noFill/>
          </a:ln>
        </p:spPr>
      </p:pic>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1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fontScale="50000"/>
          </a:bodyPr>
          <a:p>
            <a:pPr>
              <a:lnSpc>
                <a:spcPct val="85000"/>
              </a:lnSpc>
            </a:pPr>
            <a:r>
              <a:rPr b="0" lang="en-US" sz="4000" spc="-1" strike="noStrike" cap="all">
                <a:solidFill>
                  <a:srgbClr val="ffffff"/>
                </a:solidFill>
                <a:latin typeface="Corbel"/>
                <a:ea typeface="DejaVu Sans"/>
              </a:rPr>
              <a:t>Describe the case of abeer </a:t>
            </a:r>
            <a:br/>
            <a:r>
              <a:rPr b="0" lang="en-US" sz="4000" spc="-1" strike="noStrike" cap="all">
                <a:solidFill>
                  <a:srgbClr val="ffffff"/>
                </a:solidFill>
                <a:latin typeface="Corbel"/>
                <a:ea typeface="DejaVu Sans"/>
              </a:rPr>
              <a:t>even the journal suggested close to signoificance </a:t>
            </a:r>
            <a:br/>
            <a:br/>
            <a:r>
              <a:rPr b="0" lang="en-US" sz="4000" spc="-1" strike="noStrike" cap="all">
                <a:solidFill>
                  <a:srgbClr val="ffffff"/>
                </a:solidFill>
                <a:latin typeface="Corbel"/>
                <a:ea typeface="DejaVu Sans"/>
              </a:rPr>
              <a:t>mention the paper </a:t>
            </a:r>
            <a:endParaRPr b="0" lang="en-US" sz="4000" spc="-1" strike="noStrike">
              <a:latin typeface="Arial"/>
            </a:endParaRPr>
          </a:p>
        </p:txBody>
      </p:sp>
      <p:sp>
        <p:nvSpPr>
          <p:cNvPr id="916" name="CustomShape 2"/>
          <p:cNvSpPr/>
          <p:nvPr/>
        </p:nvSpPr>
        <p:spPr>
          <a:xfrm>
            <a:off x="1202760" y="2011680"/>
            <a:ext cx="9783000" cy="4205160"/>
          </a:xfrm>
          <a:prstGeom prst="rect">
            <a:avLst/>
          </a:prstGeom>
          <a:noFill/>
          <a:ln>
            <a:noFill/>
          </a:ln>
        </p:spPr>
        <p:style>
          <a:lnRef idx="0"/>
          <a:fillRef idx="0"/>
          <a:effectRef idx="0"/>
          <a:fontRef idx="minor"/>
        </p:style>
      </p:sp>
      <p:pic>
        <p:nvPicPr>
          <p:cNvPr id="917" name="Picture 3" descr=""/>
          <p:cNvPicPr/>
          <p:nvPr/>
        </p:nvPicPr>
        <p:blipFill>
          <a:blip r:embed="rId1"/>
          <a:stretch/>
        </p:blipFill>
        <p:spPr>
          <a:xfrm>
            <a:off x="8033400" y="2053080"/>
            <a:ext cx="4031640" cy="5527080"/>
          </a:xfrm>
          <a:prstGeom prst="rect">
            <a:avLst/>
          </a:prstGeom>
          <a:ln>
            <a:noFill/>
          </a:ln>
        </p:spPr>
      </p:pic>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18" name="CustomShape 1"/>
          <p:cNvSpPr/>
          <p:nvPr/>
        </p:nvSpPr>
        <p:spPr>
          <a:xfrm>
            <a:off x="1202760" y="284040"/>
            <a:ext cx="9783000" cy="1507680"/>
          </a:xfrm>
          <a:prstGeom prst="rect">
            <a:avLst/>
          </a:prstGeom>
          <a:noFill/>
          <a:ln>
            <a:noFill/>
          </a:ln>
        </p:spPr>
        <p:style>
          <a:lnRef idx="0"/>
          <a:fillRef idx="0"/>
          <a:effectRef idx="0"/>
          <a:fontRef idx="minor"/>
        </p:style>
      </p:sp>
      <p:sp>
        <p:nvSpPr>
          <p:cNvPr id="919" name="CustomShape 2"/>
          <p:cNvSpPr/>
          <p:nvPr/>
        </p:nvSpPr>
        <p:spPr>
          <a:xfrm>
            <a:off x="1202760" y="2011680"/>
            <a:ext cx="9783000" cy="4205160"/>
          </a:xfrm>
          <a:prstGeom prst="rect">
            <a:avLst/>
          </a:prstGeom>
          <a:noFill/>
          <a:ln>
            <a:noFill/>
          </a:ln>
        </p:spPr>
        <p:style>
          <a:lnRef idx="0"/>
          <a:fillRef idx="0"/>
          <a:effectRef idx="0"/>
          <a:fontRef idx="minor"/>
        </p:style>
      </p:sp>
      <p:sp>
        <p:nvSpPr>
          <p:cNvPr id="920" name="CustomShape 3"/>
          <p:cNvSpPr/>
          <p:nvPr/>
        </p:nvSpPr>
        <p:spPr>
          <a:xfrm>
            <a:off x="1103400" y="2348640"/>
            <a:ext cx="84967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Breaking the curse of small datasets in Machine Learning: Part 1 | by Jyoti Prakash Maheswari | Towards Data Science</a:t>
            </a:r>
            <a:endParaRPr b="0" lang="en-US" sz="1800" spc="-1" strike="noStrike">
              <a:latin typeface="Arial"/>
            </a:endParaRPr>
          </a:p>
          <a:p>
            <a:pPr>
              <a:lnSpc>
                <a:spcPct val="100000"/>
              </a:lnSpc>
            </a:pPr>
            <a:r>
              <a:rPr b="0" lang="en-US" sz="1800" spc="-1" strike="noStrike">
                <a:solidFill>
                  <a:srgbClr val="ffffff"/>
                </a:solidFill>
                <a:latin typeface="Corbel"/>
                <a:ea typeface="DejaVu Sans"/>
              </a:rPr>
              <a:t>https://towardsdatascience.com/breaking-the-curse-of-small-datasets-in-machine-learning-part-1-36f28b0c044d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did we learn?</a:t>
            </a:r>
            <a:endParaRPr b="0" lang="en-US" sz="4000" spc="-1" strike="noStrike">
              <a:latin typeface="Arial"/>
            </a:endParaRPr>
          </a:p>
        </p:txBody>
      </p:sp>
      <p:sp>
        <p:nvSpPr>
          <p:cNvPr id="317" name="CustomShape 2"/>
          <p:cNvSpPr/>
          <p:nvPr/>
        </p:nvSpPr>
        <p:spPr>
          <a:xfrm>
            <a:off x="1202760" y="2011680"/>
            <a:ext cx="9783000" cy="4205160"/>
          </a:xfrm>
          <a:prstGeom prst="rect">
            <a:avLst/>
          </a:prstGeom>
          <a:noFill/>
          <a:ln>
            <a:noFill/>
          </a:ln>
        </p:spPr>
        <p:style>
          <a:lnRef idx="0"/>
          <a:fillRef idx="0"/>
          <a:effectRef idx="0"/>
          <a:fontRef idx="minor"/>
        </p:style>
      </p:sp>
      <p:pic>
        <p:nvPicPr>
          <p:cNvPr id="318" name="Picture 3" descr=""/>
          <p:cNvPicPr/>
          <p:nvPr/>
        </p:nvPicPr>
        <p:blipFill>
          <a:blip r:embed="rId1"/>
          <a:stretch/>
        </p:blipFill>
        <p:spPr>
          <a:xfrm>
            <a:off x="1141560" y="3042360"/>
            <a:ext cx="10381680" cy="2372760"/>
          </a:xfrm>
          <a:prstGeom prst="rect">
            <a:avLst/>
          </a:prstGeom>
          <a:ln>
            <a:noFill/>
          </a:ln>
        </p:spPr>
      </p:pic>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21" name="CustomShape 1"/>
          <p:cNvSpPr/>
          <p:nvPr/>
        </p:nvSpPr>
        <p:spPr>
          <a:xfrm>
            <a:off x="1202760" y="284040"/>
            <a:ext cx="9783000" cy="1507680"/>
          </a:xfrm>
          <a:prstGeom prst="rect">
            <a:avLst/>
          </a:prstGeom>
          <a:noFill/>
          <a:ln>
            <a:noFill/>
          </a:ln>
        </p:spPr>
        <p:style>
          <a:lnRef idx="0"/>
          <a:fillRef idx="0"/>
          <a:effectRef idx="0"/>
          <a:fontRef idx="minor"/>
        </p:style>
      </p:sp>
      <p:sp>
        <p:nvSpPr>
          <p:cNvPr id="922" name="CustomShape 2"/>
          <p:cNvSpPr/>
          <p:nvPr/>
        </p:nvSpPr>
        <p:spPr>
          <a:xfrm>
            <a:off x="0" y="2209680"/>
            <a:ext cx="8945640" cy="4194360"/>
          </a:xfrm>
          <a:prstGeom prst="rect">
            <a:avLst/>
          </a:prstGeom>
          <a:noFill/>
          <a:ln>
            <a:noFill/>
          </a:ln>
        </p:spPr>
        <p:style>
          <a:lnRef idx="0"/>
          <a:fillRef idx="0"/>
          <a:effectRef idx="0"/>
          <a:fontRef idx="minor"/>
        </p:style>
      </p:sp>
      <p:pic>
        <p:nvPicPr>
          <p:cNvPr id="923" name="Picture 3" descr=""/>
          <p:cNvPicPr/>
          <p:nvPr/>
        </p:nvPicPr>
        <p:blipFill>
          <a:blip r:embed="rId1"/>
          <a:stretch/>
        </p:blipFill>
        <p:spPr>
          <a:xfrm>
            <a:off x="4865400" y="1369800"/>
            <a:ext cx="4790520" cy="4009680"/>
          </a:xfrm>
          <a:prstGeom prst="rect">
            <a:avLst/>
          </a:prstGeom>
          <a:ln>
            <a:noFill/>
          </a:ln>
        </p:spPr>
      </p:pic>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24" name="CustomShape 1"/>
          <p:cNvSpPr/>
          <p:nvPr/>
        </p:nvSpPr>
        <p:spPr>
          <a:xfrm>
            <a:off x="1202760" y="284040"/>
            <a:ext cx="9783000" cy="1507680"/>
          </a:xfrm>
          <a:prstGeom prst="rect">
            <a:avLst/>
          </a:prstGeom>
          <a:noFill/>
          <a:ln>
            <a:noFill/>
          </a:ln>
        </p:spPr>
        <p:style>
          <a:lnRef idx="0"/>
          <a:fillRef idx="0"/>
          <a:effectRef idx="0"/>
          <a:fontRef idx="minor"/>
        </p:style>
      </p:sp>
      <p:sp>
        <p:nvSpPr>
          <p:cNvPr id="925" name="CustomShape 2"/>
          <p:cNvSpPr/>
          <p:nvPr/>
        </p:nvSpPr>
        <p:spPr>
          <a:xfrm>
            <a:off x="1202760" y="2011680"/>
            <a:ext cx="9783000" cy="4205160"/>
          </a:xfrm>
          <a:prstGeom prst="rect">
            <a:avLst/>
          </a:prstGeom>
          <a:noFill/>
          <a:ln>
            <a:noFill/>
          </a:ln>
        </p:spPr>
        <p:style>
          <a:lnRef idx="0"/>
          <a:fillRef idx="0"/>
          <a:effectRef idx="0"/>
          <a:fontRef idx="minor"/>
        </p:style>
      </p:sp>
      <p:pic>
        <p:nvPicPr>
          <p:cNvPr id="926" name="Picture 2" descr="image"/>
          <p:cNvPicPr/>
          <p:nvPr/>
        </p:nvPicPr>
        <p:blipFill>
          <a:blip r:embed="rId1"/>
          <a:stretch/>
        </p:blipFill>
        <p:spPr>
          <a:xfrm>
            <a:off x="2266560" y="731880"/>
            <a:ext cx="6618960" cy="4723200"/>
          </a:xfrm>
          <a:prstGeom prst="rect">
            <a:avLst/>
          </a:prstGeom>
          <a:ln>
            <a:noFill/>
          </a:ln>
        </p:spPr>
      </p:pic>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27" name="CustomShape 1"/>
          <p:cNvSpPr/>
          <p:nvPr/>
        </p:nvSpPr>
        <p:spPr>
          <a:xfrm>
            <a:off x="1202760" y="284040"/>
            <a:ext cx="9783000" cy="1507680"/>
          </a:xfrm>
          <a:prstGeom prst="rect">
            <a:avLst/>
          </a:prstGeom>
          <a:noFill/>
          <a:ln>
            <a:noFill/>
          </a:ln>
        </p:spPr>
        <p:style>
          <a:lnRef idx="0"/>
          <a:fillRef idx="0"/>
          <a:effectRef idx="0"/>
          <a:fontRef idx="minor"/>
        </p:style>
      </p:sp>
      <p:sp>
        <p:nvSpPr>
          <p:cNvPr id="92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Check links </a:t>
            </a:r>
            <a:endParaRPr b="0" lang="en-US" sz="2200" spc="-1" strike="noStrike">
              <a:latin typeface="Arial"/>
            </a:endParaRPr>
          </a:p>
        </p:txBody>
      </p:sp>
      <p:pic>
        <p:nvPicPr>
          <p:cNvPr id="929" name="Picture 3" descr=""/>
          <p:cNvPicPr/>
          <p:nvPr/>
        </p:nvPicPr>
        <p:blipFill>
          <a:blip r:embed="rId1"/>
          <a:stretch/>
        </p:blipFill>
        <p:spPr>
          <a:xfrm>
            <a:off x="4705560" y="717120"/>
            <a:ext cx="5343120" cy="5695560"/>
          </a:xfrm>
          <a:prstGeom prst="rect">
            <a:avLst/>
          </a:prstGeom>
          <a:ln>
            <a:noFill/>
          </a:ln>
        </p:spPr>
      </p:pic>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0" name="CustomShape 1"/>
          <p:cNvSpPr/>
          <p:nvPr/>
        </p:nvSpPr>
        <p:spPr>
          <a:xfrm>
            <a:off x="1202760" y="284040"/>
            <a:ext cx="9783000" cy="1507680"/>
          </a:xfrm>
          <a:prstGeom prst="rect">
            <a:avLst/>
          </a:prstGeom>
          <a:noFill/>
          <a:ln>
            <a:noFill/>
          </a:ln>
        </p:spPr>
        <p:style>
          <a:lnRef idx="0"/>
          <a:fillRef idx="0"/>
          <a:effectRef idx="0"/>
          <a:fontRef idx="minor"/>
        </p:style>
      </p:sp>
      <p:sp>
        <p:nvSpPr>
          <p:cNvPr id="931"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What is a p-value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https://rebeccaebarnes.github.io/2018/05/01/what-is-a-p-value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Shiny app CLT </a:t>
            </a:r>
            <a:endParaRPr b="0" lang="en-US" sz="4000" spc="-1" strike="noStrike">
              <a:latin typeface="Arial"/>
            </a:endParaRPr>
          </a:p>
        </p:txBody>
      </p:sp>
      <p:sp>
        <p:nvSpPr>
          <p:cNvPr id="933" name="CustomShape 2"/>
          <p:cNvSpPr/>
          <p:nvPr/>
        </p:nvSpPr>
        <p:spPr>
          <a:xfrm>
            <a:off x="1202760" y="2011680"/>
            <a:ext cx="9783000" cy="42051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4" name="CustomShape 1"/>
          <p:cNvSpPr/>
          <p:nvPr/>
        </p:nvSpPr>
        <p:spPr>
          <a:xfrm>
            <a:off x="1202760" y="284040"/>
            <a:ext cx="9783000" cy="1507680"/>
          </a:xfrm>
          <a:prstGeom prst="rect">
            <a:avLst/>
          </a:prstGeom>
          <a:noFill/>
          <a:ln>
            <a:noFill/>
          </a:ln>
        </p:spPr>
        <p:style>
          <a:lnRef idx="0"/>
          <a:fillRef idx="0"/>
          <a:effectRef idx="0"/>
          <a:fontRef idx="minor"/>
        </p:style>
      </p:sp>
      <p:sp>
        <p:nvSpPr>
          <p:cNvPr id="935" name="CustomShape 2"/>
          <p:cNvSpPr/>
          <p:nvPr/>
        </p:nvSpPr>
        <p:spPr>
          <a:xfrm>
            <a:off x="1202760" y="2011680"/>
            <a:ext cx="9783000" cy="4205160"/>
          </a:xfrm>
          <a:prstGeom prst="rect">
            <a:avLst/>
          </a:prstGeom>
          <a:noFill/>
          <a:ln>
            <a:noFill/>
          </a:ln>
        </p:spPr>
        <p:style>
          <a:lnRef idx="0"/>
          <a:fillRef idx="0"/>
          <a:effectRef idx="0"/>
          <a:fontRef idx="minor"/>
        </p:style>
      </p:sp>
      <p:pic>
        <p:nvPicPr>
          <p:cNvPr id="936" name="Picture 4" descr=""/>
          <p:cNvPicPr/>
          <p:nvPr/>
        </p:nvPicPr>
        <p:blipFill>
          <a:blip r:embed="rId1"/>
          <a:stretch/>
        </p:blipFill>
        <p:spPr>
          <a:xfrm>
            <a:off x="1703160" y="2895480"/>
            <a:ext cx="8782200" cy="2437560"/>
          </a:xfrm>
          <a:prstGeom prst="rect">
            <a:avLst/>
          </a:prstGeom>
          <a:ln>
            <a:noFill/>
          </a:ln>
        </p:spPr>
      </p:pic>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7" name="CustomShape 1"/>
          <p:cNvSpPr/>
          <p:nvPr/>
        </p:nvSpPr>
        <p:spPr>
          <a:xfrm>
            <a:off x="1202760" y="284040"/>
            <a:ext cx="9783000" cy="1507680"/>
          </a:xfrm>
          <a:prstGeom prst="rect">
            <a:avLst/>
          </a:prstGeom>
          <a:noFill/>
          <a:ln>
            <a:noFill/>
          </a:ln>
        </p:spPr>
        <p:style>
          <a:lnRef idx="0"/>
          <a:fillRef idx="0"/>
          <a:effectRef idx="0"/>
          <a:fontRef idx="minor"/>
        </p:style>
      </p:sp>
      <p:sp>
        <p:nvSpPr>
          <p:cNvPr id="938" name="CustomShape 2"/>
          <p:cNvSpPr/>
          <p:nvPr/>
        </p:nvSpPr>
        <p:spPr>
          <a:xfrm>
            <a:off x="1202760" y="2011680"/>
            <a:ext cx="9783000" cy="4205160"/>
          </a:xfrm>
          <a:prstGeom prst="rect">
            <a:avLst/>
          </a:prstGeom>
          <a:noFill/>
          <a:ln>
            <a:noFill/>
          </a:ln>
        </p:spPr>
        <p:style>
          <a:lnRef idx="0"/>
          <a:fillRef idx="0"/>
          <a:effectRef idx="0"/>
          <a:fontRef idx="minor"/>
        </p:style>
      </p:sp>
      <p:pic>
        <p:nvPicPr>
          <p:cNvPr id="939" name="Picture 4" descr=""/>
          <p:cNvPicPr/>
          <p:nvPr/>
        </p:nvPicPr>
        <p:blipFill>
          <a:blip r:embed="rId1"/>
          <a:stretch/>
        </p:blipFill>
        <p:spPr>
          <a:xfrm>
            <a:off x="2199600" y="2257200"/>
            <a:ext cx="7791480" cy="2342520"/>
          </a:xfrm>
          <a:prstGeom prst="rect">
            <a:avLst/>
          </a:prstGeom>
          <a:ln>
            <a:noFill/>
          </a:ln>
        </p:spPr>
      </p:pic>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0" name="CustomShape 1"/>
          <p:cNvSpPr/>
          <p:nvPr/>
        </p:nvSpPr>
        <p:spPr>
          <a:xfrm>
            <a:off x="1202760" y="284040"/>
            <a:ext cx="9783000" cy="1507680"/>
          </a:xfrm>
          <a:prstGeom prst="rect">
            <a:avLst/>
          </a:prstGeom>
          <a:noFill/>
          <a:ln>
            <a:noFill/>
          </a:ln>
        </p:spPr>
        <p:style>
          <a:lnRef idx="0"/>
          <a:fillRef idx="0"/>
          <a:effectRef idx="0"/>
          <a:fontRef idx="minor"/>
        </p:style>
      </p:sp>
      <p:sp>
        <p:nvSpPr>
          <p:cNvPr id="941" name="CustomShape 2"/>
          <p:cNvSpPr/>
          <p:nvPr/>
        </p:nvSpPr>
        <p:spPr>
          <a:xfrm>
            <a:off x="1202760" y="2011680"/>
            <a:ext cx="9783000" cy="4205160"/>
          </a:xfrm>
          <a:prstGeom prst="rect">
            <a:avLst/>
          </a:prstGeom>
          <a:noFill/>
          <a:ln>
            <a:noFill/>
          </a:ln>
        </p:spPr>
        <p:style>
          <a:lnRef idx="0"/>
          <a:fillRef idx="0"/>
          <a:effectRef idx="0"/>
          <a:fontRef idx="minor"/>
        </p:style>
      </p:sp>
      <p:pic>
        <p:nvPicPr>
          <p:cNvPr id="942" name="Picture 3" descr=""/>
          <p:cNvPicPr/>
          <p:nvPr/>
        </p:nvPicPr>
        <p:blipFill>
          <a:blip r:embed="rId1"/>
          <a:stretch/>
        </p:blipFill>
        <p:spPr>
          <a:xfrm>
            <a:off x="2703600" y="2352600"/>
            <a:ext cx="6781680" cy="3028320"/>
          </a:xfrm>
          <a:prstGeom prst="rect">
            <a:avLst/>
          </a:prstGeom>
          <a:ln>
            <a:noFill/>
          </a:ln>
        </p:spPr>
      </p:pic>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mean and variance?</a:t>
            </a:r>
            <a:br/>
            <a:endParaRPr b="0" lang="en-US" sz="4000" spc="-1" strike="noStrike">
              <a:latin typeface="Arial"/>
            </a:endParaRPr>
          </a:p>
        </p:txBody>
      </p:sp>
      <p:pic>
        <p:nvPicPr>
          <p:cNvPr id="944" name="Content Placeholder 3" descr=""/>
          <p:cNvPicPr/>
          <p:nvPr/>
        </p:nvPicPr>
        <p:blipFill>
          <a:blip r:embed="rId1"/>
          <a:stretch/>
        </p:blipFill>
        <p:spPr>
          <a:xfrm>
            <a:off x="3796920" y="2575080"/>
            <a:ext cx="4151520" cy="2754720"/>
          </a:xfrm>
          <a:prstGeom prst="rect">
            <a:avLst/>
          </a:prstGeom>
          <a:ln>
            <a:noFill/>
          </a:ln>
        </p:spPr>
      </p:pic>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5" name="CustomShape 1"/>
          <p:cNvSpPr/>
          <p:nvPr/>
        </p:nvSpPr>
        <p:spPr>
          <a:xfrm>
            <a:off x="1202760" y="284040"/>
            <a:ext cx="9783000" cy="1507680"/>
          </a:xfrm>
          <a:prstGeom prst="rect">
            <a:avLst/>
          </a:prstGeom>
          <a:noFill/>
          <a:ln>
            <a:noFill/>
          </a:ln>
        </p:spPr>
        <p:style>
          <a:lnRef idx="0"/>
          <a:fillRef idx="0"/>
          <a:effectRef idx="0"/>
          <a:fontRef idx="minor"/>
        </p:style>
      </p:sp>
      <p:sp>
        <p:nvSpPr>
          <p:cNvPr id="946" name="CustomShape 2"/>
          <p:cNvSpPr/>
          <p:nvPr/>
        </p:nvSpPr>
        <p:spPr>
          <a:xfrm>
            <a:off x="1202760" y="2011680"/>
            <a:ext cx="9783000" cy="4205160"/>
          </a:xfrm>
          <a:prstGeom prst="rect">
            <a:avLst/>
          </a:prstGeom>
          <a:noFill/>
          <a:ln>
            <a:noFill/>
          </a:ln>
        </p:spPr>
        <p:style>
          <a:lnRef idx="0"/>
          <a:fillRef idx="0"/>
          <a:effectRef idx="0"/>
          <a:fontRef idx="minor"/>
        </p:style>
      </p:sp>
      <p:pic>
        <p:nvPicPr>
          <p:cNvPr id="947" name="Picture 3" descr=""/>
          <p:cNvPicPr/>
          <p:nvPr/>
        </p:nvPicPr>
        <p:blipFill>
          <a:blip r:embed="rId1"/>
          <a:stretch/>
        </p:blipFill>
        <p:spPr>
          <a:xfrm>
            <a:off x="2852280" y="1033200"/>
            <a:ext cx="6486480" cy="47905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4"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Imp link</a:t>
            </a:r>
            <a:endParaRPr b="0" lang="en-US" sz="4000" spc="-1" strike="noStrike">
              <a:latin typeface="Arial"/>
            </a:endParaRPr>
          </a:p>
        </p:txBody>
      </p:sp>
      <p:sp>
        <p:nvSpPr>
          <p:cNvPr id="255"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pic>
        <p:nvPicPr>
          <p:cNvPr id="256" name="Picture 3" descr=""/>
          <p:cNvPicPr/>
          <p:nvPr/>
        </p:nvPicPr>
        <p:blipFill>
          <a:blip r:embed="rId1"/>
          <a:stretch/>
        </p:blipFill>
        <p:spPr>
          <a:xfrm>
            <a:off x="1731960" y="2011680"/>
            <a:ext cx="7772400" cy="18471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did we learn?</a:t>
            </a:r>
            <a:endParaRPr b="0" lang="en-US" sz="4000" spc="-1" strike="noStrike">
              <a:latin typeface="Arial"/>
            </a:endParaRPr>
          </a:p>
        </p:txBody>
      </p:sp>
      <p:sp>
        <p:nvSpPr>
          <p:cNvPr id="320" name="CustomShape 2"/>
          <p:cNvSpPr/>
          <p:nvPr/>
        </p:nvSpPr>
        <p:spPr>
          <a:xfrm>
            <a:off x="1202760" y="2011680"/>
            <a:ext cx="9783000" cy="4205160"/>
          </a:xfrm>
          <a:prstGeom prst="rect">
            <a:avLst/>
          </a:prstGeom>
          <a:noFill/>
          <a:ln>
            <a:noFill/>
          </a:ln>
        </p:spPr>
        <p:style>
          <a:lnRef idx="0"/>
          <a:fillRef idx="0"/>
          <a:effectRef idx="0"/>
          <a:fontRef idx="minor"/>
        </p:style>
      </p:sp>
      <p:pic>
        <p:nvPicPr>
          <p:cNvPr id="321" name="Picture 3" descr=""/>
          <p:cNvPicPr/>
          <p:nvPr/>
        </p:nvPicPr>
        <p:blipFill>
          <a:blip r:embed="rId1"/>
          <a:stretch/>
        </p:blipFill>
        <p:spPr>
          <a:xfrm>
            <a:off x="282960" y="2268360"/>
            <a:ext cx="10381680" cy="2372760"/>
          </a:xfrm>
          <a:prstGeom prst="rect">
            <a:avLst/>
          </a:prstGeom>
          <a:ln>
            <a:noFill/>
          </a:ln>
        </p:spPr>
      </p:pic>
      <p:pic>
        <p:nvPicPr>
          <p:cNvPr id="322" name="Picture 4" descr=""/>
          <p:cNvPicPr/>
          <p:nvPr/>
        </p:nvPicPr>
        <p:blipFill>
          <a:blip r:embed="rId2"/>
          <a:stretch/>
        </p:blipFill>
        <p:spPr>
          <a:xfrm>
            <a:off x="282960" y="5044680"/>
            <a:ext cx="9523080" cy="897840"/>
          </a:xfrm>
          <a:prstGeom prst="rect">
            <a:avLst/>
          </a:prstGeom>
          <a:ln>
            <a:noFill/>
          </a:ln>
        </p:spPr>
      </p:pic>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48" name="CustomShape 1"/>
          <p:cNvSpPr/>
          <p:nvPr/>
        </p:nvSpPr>
        <p:spPr>
          <a:xfrm>
            <a:off x="1202760" y="284040"/>
            <a:ext cx="9783000" cy="1507680"/>
          </a:xfrm>
          <a:prstGeom prst="rect">
            <a:avLst/>
          </a:prstGeom>
          <a:noFill/>
          <a:ln>
            <a:noFill/>
          </a:ln>
        </p:spPr>
        <p:style>
          <a:lnRef idx="0"/>
          <a:fillRef idx="0"/>
          <a:effectRef idx="0"/>
          <a:fontRef idx="minor"/>
        </p:style>
      </p:sp>
      <p:sp>
        <p:nvSpPr>
          <p:cNvPr id="949" name="CustomShape 2"/>
          <p:cNvSpPr/>
          <p:nvPr/>
        </p:nvSpPr>
        <p:spPr>
          <a:xfrm>
            <a:off x="1202760" y="2011680"/>
            <a:ext cx="9783000" cy="4205160"/>
          </a:xfrm>
          <a:prstGeom prst="rect">
            <a:avLst/>
          </a:prstGeom>
          <a:noFill/>
          <a:ln>
            <a:noFill/>
          </a:ln>
        </p:spPr>
        <p:style>
          <a:lnRef idx="0"/>
          <a:fillRef idx="0"/>
          <a:effectRef idx="0"/>
          <a:fontRef idx="minor"/>
        </p:style>
      </p:sp>
      <p:pic>
        <p:nvPicPr>
          <p:cNvPr id="950" name="Picture 3" descr=""/>
          <p:cNvPicPr/>
          <p:nvPr/>
        </p:nvPicPr>
        <p:blipFill>
          <a:blip r:embed="rId1"/>
          <a:stretch/>
        </p:blipFill>
        <p:spPr>
          <a:xfrm>
            <a:off x="646200" y="2398320"/>
            <a:ext cx="11235960" cy="2302920"/>
          </a:xfrm>
          <a:prstGeom prst="rect">
            <a:avLst/>
          </a:prstGeom>
          <a:ln>
            <a:noFill/>
          </a:ln>
        </p:spPr>
      </p:pic>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More info?</a:t>
            </a:r>
            <a:endParaRPr b="0" lang="en-US" sz="4000" spc="-1" strike="noStrike">
              <a:latin typeface="Arial"/>
            </a:endParaRPr>
          </a:p>
        </p:txBody>
      </p:sp>
      <p:sp>
        <p:nvSpPr>
          <p:cNvPr id="952" name="CustomShape 2"/>
          <p:cNvSpPr/>
          <p:nvPr/>
        </p:nvSpPr>
        <p:spPr>
          <a:xfrm>
            <a:off x="1202760" y="2011680"/>
            <a:ext cx="9783000" cy="4205160"/>
          </a:xfrm>
          <a:prstGeom prst="rect">
            <a:avLst/>
          </a:prstGeom>
          <a:noFill/>
          <a:ln>
            <a:noFill/>
          </a:ln>
        </p:spPr>
        <p:style>
          <a:lnRef idx="0"/>
          <a:fillRef idx="0"/>
          <a:effectRef idx="0"/>
          <a:fontRef idx="minor"/>
        </p:style>
      </p:sp>
      <p:pic>
        <p:nvPicPr>
          <p:cNvPr id="953" name="Picture 3" descr=""/>
          <p:cNvPicPr/>
          <p:nvPr/>
        </p:nvPicPr>
        <p:blipFill>
          <a:blip r:embed="rId1"/>
          <a:stretch/>
        </p:blipFill>
        <p:spPr>
          <a:xfrm>
            <a:off x="1263960" y="2381040"/>
            <a:ext cx="8436600" cy="2451240"/>
          </a:xfrm>
          <a:prstGeom prst="rect">
            <a:avLst/>
          </a:prstGeom>
          <a:ln>
            <a:noFill/>
          </a:ln>
        </p:spPr>
      </p:pic>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4" name="CustomShape 1"/>
          <p:cNvSpPr/>
          <p:nvPr/>
        </p:nvSpPr>
        <p:spPr>
          <a:xfrm>
            <a:off x="1202760" y="284040"/>
            <a:ext cx="9783000" cy="1507680"/>
          </a:xfrm>
          <a:prstGeom prst="rect">
            <a:avLst/>
          </a:prstGeom>
          <a:noFill/>
          <a:ln>
            <a:noFill/>
          </a:ln>
        </p:spPr>
        <p:style>
          <a:lnRef idx="0"/>
          <a:fillRef idx="0"/>
          <a:effectRef idx="0"/>
          <a:fontRef idx="minor"/>
        </p:style>
      </p:sp>
      <p:sp>
        <p:nvSpPr>
          <p:cNvPr id="955" name="CustomShape 2"/>
          <p:cNvSpPr/>
          <p:nvPr/>
        </p:nvSpPr>
        <p:spPr>
          <a:xfrm>
            <a:off x="1202760" y="2011680"/>
            <a:ext cx="9783000" cy="4205160"/>
          </a:xfrm>
          <a:prstGeom prst="rect">
            <a:avLst/>
          </a:prstGeom>
          <a:noFill/>
          <a:ln>
            <a:noFill/>
          </a:ln>
        </p:spPr>
        <p:style>
          <a:lnRef idx="0"/>
          <a:fillRef idx="0"/>
          <a:effectRef idx="0"/>
          <a:fontRef idx="minor"/>
        </p:style>
      </p:sp>
      <p:pic>
        <p:nvPicPr>
          <p:cNvPr id="956" name="Picture 3" descr=""/>
          <p:cNvPicPr/>
          <p:nvPr/>
        </p:nvPicPr>
        <p:blipFill>
          <a:blip r:embed="rId1"/>
          <a:stretch/>
        </p:blipFill>
        <p:spPr>
          <a:xfrm>
            <a:off x="4000320" y="2924280"/>
            <a:ext cx="4190400" cy="1008720"/>
          </a:xfrm>
          <a:prstGeom prst="rect">
            <a:avLst/>
          </a:prstGeom>
          <a:ln>
            <a:noFill/>
          </a:ln>
        </p:spPr>
      </p:pic>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7" name="CustomShape 1"/>
          <p:cNvSpPr/>
          <p:nvPr/>
        </p:nvSpPr>
        <p:spPr>
          <a:xfrm>
            <a:off x="1202760" y="284040"/>
            <a:ext cx="9783000" cy="1507680"/>
          </a:xfrm>
          <a:prstGeom prst="rect">
            <a:avLst/>
          </a:prstGeom>
          <a:noFill/>
          <a:ln>
            <a:noFill/>
          </a:ln>
        </p:spPr>
        <p:style>
          <a:lnRef idx="0"/>
          <a:fillRef idx="0"/>
          <a:effectRef idx="0"/>
          <a:fontRef idx="minor"/>
        </p:style>
      </p:sp>
      <p:sp>
        <p:nvSpPr>
          <p:cNvPr id="958" name="CustomShape 2"/>
          <p:cNvSpPr/>
          <p:nvPr/>
        </p:nvSpPr>
        <p:spPr>
          <a:xfrm>
            <a:off x="1202760" y="2011680"/>
            <a:ext cx="9783000" cy="4205160"/>
          </a:xfrm>
          <a:prstGeom prst="rect">
            <a:avLst/>
          </a:prstGeom>
          <a:noFill/>
          <a:ln>
            <a:noFill/>
          </a:ln>
        </p:spPr>
        <p:style>
          <a:lnRef idx="0"/>
          <a:fillRef idx="0"/>
          <a:effectRef idx="0"/>
          <a:fontRef idx="minor"/>
        </p:style>
      </p:sp>
      <p:pic>
        <p:nvPicPr>
          <p:cNvPr id="959" name="Picture 3" descr=""/>
          <p:cNvPicPr/>
          <p:nvPr/>
        </p:nvPicPr>
        <p:blipFill>
          <a:blip r:embed="rId1"/>
          <a:stretch/>
        </p:blipFill>
        <p:spPr>
          <a:xfrm>
            <a:off x="1423440" y="1666800"/>
            <a:ext cx="9344160" cy="3523680"/>
          </a:xfrm>
          <a:prstGeom prst="rect">
            <a:avLst/>
          </a:prstGeom>
          <a:ln>
            <a:noFill/>
          </a:ln>
        </p:spPr>
      </p:pic>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Insulin concentration</a:t>
            </a:r>
            <a:endParaRPr b="0" lang="en-US" sz="4000" spc="-1" strike="noStrike">
              <a:latin typeface="Arial"/>
            </a:endParaRPr>
          </a:p>
        </p:txBody>
      </p:sp>
      <p:sp>
        <p:nvSpPr>
          <p:cNvPr id="961" name="CustomShape 2"/>
          <p:cNvSpPr/>
          <p:nvPr/>
        </p:nvSpPr>
        <p:spPr>
          <a:xfrm>
            <a:off x="1202760" y="2011680"/>
            <a:ext cx="9783000" cy="4205160"/>
          </a:xfrm>
          <a:prstGeom prst="rect">
            <a:avLst/>
          </a:prstGeom>
          <a:noFill/>
          <a:ln>
            <a:noFill/>
          </a:ln>
        </p:spPr>
        <p:style>
          <a:lnRef idx="0"/>
          <a:fillRef idx="0"/>
          <a:effectRef idx="0"/>
          <a:fontRef idx="minor"/>
        </p:style>
      </p:sp>
      <p:pic>
        <p:nvPicPr>
          <p:cNvPr id="962" name="Picture 3" descr=""/>
          <p:cNvPicPr/>
          <p:nvPr/>
        </p:nvPicPr>
        <p:blipFill>
          <a:blip r:embed="rId1"/>
          <a:stretch/>
        </p:blipFill>
        <p:spPr>
          <a:xfrm>
            <a:off x="2545200" y="2011680"/>
            <a:ext cx="7963200" cy="4419360"/>
          </a:xfrm>
          <a:prstGeom prst="rect">
            <a:avLst/>
          </a:prstGeom>
          <a:ln>
            <a:noFill/>
          </a:ln>
        </p:spPr>
      </p:pic>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Recommendations</a:t>
            </a:r>
            <a:endParaRPr b="0" lang="en-US" sz="4000" spc="-1" strike="noStrike">
              <a:latin typeface="Arial"/>
            </a:endParaRPr>
          </a:p>
        </p:txBody>
      </p:sp>
      <p:sp>
        <p:nvSpPr>
          <p:cNvPr id="964" name="CustomShape 2"/>
          <p:cNvSpPr/>
          <p:nvPr/>
        </p:nvSpPr>
        <p:spPr>
          <a:xfrm>
            <a:off x="1202760" y="2011680"/>
            <a:ext cx="9783000" cy="4205160"/>
          </a:xfrm>
          <a:prstGeom prst="rect">
            <a:avLst/>
          </a:prstGeom>
          <a:noFill/>
          <a:ln>
            <a:noFill/>
          </a:ln>
        </p:spPr>
        <p:style>
          <a:lnRef idx="0"/>
          <a:fillRef idx="0"/>
          <a:effectRef idx="0"/>
          <a:fontRef idx="minor"/>
        </p:style>
      </p:sp>
      <p:pic>
        <p:nvPicPr>
          <p:cNvPr id="965" name="Picture 3" descr=""/>
          <p:cNvPicPr/>
          <p:nvPr/>
        </p:nvPicPr>
        <p:blipFill>
          <a:blip r:embed="rId1"/>
          <a:stretch/>
        </p:blipFill>
        <p:spPr>
          <a:xfrm>
            <a:off x="590760" y="2607120"/>
            <a:ext cx="10076040" cy="3609720"/>
          </a:xfrm>
          <a:prstGeom prst="rect">
            <a:avLst/>
          </a:prstGeom>
          <a:ln>
            <a:noFill/>
          </a:ln>
        </p:spPr>
      </p:pic>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6" name="CustomShape 1"/>
          <p:cNvSpPr/>
          <p:nvPr/>
        </p:nvSpPr>
        <p:spPr>
          <a:xfrm>
            <a:off x="1202760" y="284040"/>
            <a:ext cx="9783000" cy="1507680"/>
          </a:xfrm>
          <a:prstGeom prst="rect">
            <a:avLst/>
          </a:prstGeom>
          <a:noFill/>
          <a:ln>
            <a:noFill/>
          </a:ln>
        </p:spPr>
        <p:style>
          <a:lnRef idx="0"/>
          <a:fillRef idx="0"/>
          <a:effectRef idx="0"/>
          <a:fontRef idx="minor"/>
        </p:style>
      </p:sp>
      <p:sp>
        <p:nvSpPr>
          <p:cNvPr id="967" name="CustomShape 2"/>
          <p:cNvSpPr/>
          <p:nvPr/>
        </p:nvSpPr>
        <p:spPr>
          <a:xfrm>
            <a:off x="1202760" y="2011680"/>
            <a:ext cx="9783000" cy="4205160"/>
          </a:xfrm>
          <a:prstGeom prst="rect">
            <a:avLst/>
          </a:prstGeom>
          <a:noFill/>
          <a:ln>
            <a:noFill/>
          </a:ln>
        </p:spPr>
        <p:style>
          <a:lnRef idx="0"/>
          <a:fillRef idx="0"/>
          <a:effectRef idx="0"/>
          <a:fontRef idx="minor"/>
        </p:style>
      </p:sp>
      <p:pic>
        <p:nvPicPr>
          <p:cNvPr id="968" name="Picture 4" descr=""/>
          <p:cNvPicPr/>
          <p:nvPr/>
        </p:nvPicPr>
        <p:blipFill>
          <a:blip r:embed="rId1"/>
          <a:stretch/>
        </p:blipFill>
        <p:spPr>
          <a:xfrm>
            <a:off x="340920" y="2011680"/>
            <a:ext cx="11506680" cy="4257360"/>
          </a:xfrm>
          <a:prstGeom prst="rect">
            <a:avLst/>
          </a:prstGeom>
          <a:ln>
            <a:noFill/>
          </a:ln>
        </p:spPr>
      </p:pic>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Side notes</a:t>
            </a:r>
            <a:endParaRPr b="0" lang="en-US" sz="4000" spc="-1" strike="noStrike">
              <a:latin typeface="Arial"/>
            </a:endParaRPr>
          </a:p>
        </p:txBody>
      </p:sp>
      <p:sp>
        <p:nvSpPr>
          <p:cNvPr id="970" name="CustomShape 2"/>
          <p:cNvSpPr/>
          <p:nvPr/>
        </p:nvSpPr>
        <p:spPr>
          <a:xfrm>
            <a:off x="1202760" y="2011680"/>
            <a:ext cx="9783000" cy="4205160"/>
          </a:xfrm>
          <a:prstGeom prst="rect">
            <a:avLst/>
          </a:prstGeom>
          <a:noFill/>
          <a:ln>
            <a:noFill/>
          </a:ln>
        </p:spPr>
        <p:style>
          <a:lnRef idx="0"/>
          <a:fillRef idx="0"/>
          <a:effectRef idx="0"/>
          <a:fontRef idx="minor"/>
        </p:style>
      </p:sp>
      <p:pic>
        <p:nvPicPr>
          <p:cNvPr id="971" name="Picture 3" descr=""/>
          <p:cNvPicPr/>
          <p:nvPr/>
        </p:nvPicPr>
        <p:blipFill>
          <a:blip r:embed="rId1"/>
          <a:stretch/>
        </p:blipFill>
        <p:spPr>
          <a:xfrm>
            <a:off x="1202760" y="2283120"/>
            <a:ext cx="9144360" cy="4152240"/>
          </a:xfrm>
          <a:prstGeom prst="rect">
            <a:avLst/>
          </a:prstGeom>
          <a:ln>
            <a:noFill/>
          </a:ln>
        </p:spPr>
      </p:pic>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 </a:t>
            </a:r>
            <a:endParaRPr b="0" lang="en-US" sz="4000" spc="-1" strike="noStrike">
              <a:latin typeface="Arial"/>
            </a:endParaRPr>
          </a:p>
        </p:txBody>
      </p:sp>
      <p:sp>
        <p:nvSpPr>
          <p:cNvPr id="973" name="CustomShape 2"/>
          <p:cNvSpPr/>
          <p:nvPr/>
        </p:nvSpPr>
        <p:spPr>
          <a:xfrm>
            <a:off x="1202760" y="2011680"/>
            <a:ext cx="9783000" cy="4205160"/>
          </a:xfrm>
          <a:prstGeom prst="rect">
            <a:avLst/>
          </a:prstGeom>
          <a:noFill/>
          <a:ln>
            <a:noFill/>
          </a:ln>
        </p:spPr>
        <p:style>
          <a:lnRef idx="0"/>
          <a:fillRef idx="0"/>
          <a:effectRef idx="0"/>
          <a:fontRef idx="minor"/>
        </p:style>
      </p:sp>
      <p:pic>
        <p:nvPicPr>
          <p:cNvPr id="974" name="Picture 3" descr=""/>
          <p:cNvPicPr/>
          <p:nvPr/>
        </p:nvPicPr>
        <p:blipFill>
          <a:blip r:embed="rId1"/>
          <a:stretch/>
        </p:blipFill>
        <p:spPr>
          <a:xfrm>
            <a:off x="2728440" y="3138480"/>
            <a:ext cx="6734160" cy="579960"/>
          </a:xfrm>
          <a:prstGeom prst="rect">
            <a:avLst/>
          </a:prstGeom>
          <a:ln>
            <a:noFill/>
          </a:ln>
        </p:spPr>
      </p:pic>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a:t>
            </a:r>
            <a:endParaRPr b="0" lang="en-US" sz="4000" spc="-1" strike="noStrike">
              <a:latin typeface="Arial"/>
            </a:endParaRPr>
          </a:p>
        </p:txBody>
      </p:sp>
      <p:sp>
        <p:nvSpPr>
          <p:cNvPr id="976" name="CustomShape 2"/>
          <p:cNvSpPr/>
          <p:nvPr/>
        </p:nvSpPr>
        <p:spPr>
          <a:xfrm>
            <a:off x="1202760" y="2011680"/>
            <a:ext cx="9783000" cy="4205160"/>
          </a:xfrm>
          <a:prstGeom prst="rect">
            <a:avLst/>
          </a:prstGeom>
          <a:noFill/>
          <a:ln>
            <a:noFill/>
          </a:ln>
        </p:spPr>
        <p:style>
          <a:lnRef idx="0"/>
          <a:fillRef idx="0"/>
          <a:effectRef idx="0"/>
          <a:fontRef idx="minor"/>
        </p:style>
      </p:sp>
      <p:pic>
        <p:nvPicPr>
          <p:cNvPr id="977" name="Picture 3" descr=""/>
          <p:cNvPicPr/>
          <p:nvPr/>
        </p:nvPicPr>
        <p:blipFill>
          <a:blip r:embed="rId1"/>
          <a:stretch/>
        </p:blipFill>
        <p:spPr>
          <a:xfrm>
            <a:off x="1260360" y="2476440"/>
            <a:ext cx="9668160" cy="32760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1202760" y="284040"/>
            <a:ext cx="9783000" cy="1507680"/>
          </a:xfrm>
          <a:prstGeom prst="rect">
            <a:avLst/>
          </a:prstGeom>
          <a:noFill/>
          <a:ln>
            <a:noFill/>
          </a:ln>
        </p:spPr>
        <p:style>
          <a:lnRef idx="0"/>
          <a:fillRef idx="0"/>
          <a:effectRef idx="0"/>
          <a:fontRef idx="minor"/>
        </p:style>
      </p:sp>
      <p:sp>
        <p:nvSpPr>
          <p:cNvPr id="324" name="CustomShape 2"/>
          <p:cNvSpPr/>
          <p:nvPr/>
        </p:nvSpPr>
        <p:spPr>
          <a:xfrm>
            <a:off x="1202760" y="2011680"/>
            <a:ext cx="9783000" cy="4205160"/>
          </a:xfrm>
          <a:prstGeom prst="rect">
            <a:avLst/>
          </a:prstGeom>
          <a:noFill/>
          <a:ln>
            <a:noFill/>
          </a:ln>
        </p:spPr>
        <p:style>
          <a:lnRef idx="0"/>
          <a:fillRef idx="0"/>
          <a:effectRef idx="0"/>
          <a:fontRef idx="minor"/>
        </p:style>
      </p:sp>
      <p:pic>
        <p:nvPicPr>
          <p:cNvPr id="325" name="Picture 3" descr=""/>
          <p:cNvPicPr/>
          <p:nvPr/>
        </p:nvPicPr>
        <p:blipFill>
          <a:blip r:embed="rId1"/>
          <a:stretch/>
        </p:blipFill>
        <p:spPr>
          <a:xfrm>
            <a:off x="819720" y="4111560"/>
            <a:ext cx="9523080" cy="897840"/>
          </a:xfrm>
          <a:prstGeom prst="rect">
            <a:avLst/>
          </a:prstGeom>
          <a:ln>
            <a:noFill/>
          </a:ln>
        </p:spPr>
      </p:pic>
      <p:pic>
        <p:nvPicPr>
          <p:cNvPr id="326" name="Picture 4" descr=""/>
          <p:cNvPicPr/>
          <p:nvPr/>
        </p:nvPicPr>
        <p:blipFill>
          <a:blip r:embed="rId2"/>
          <a:stretch/>
        </p:blipFill>
        <p:spPr>
          <a:xfrm>
            <a:off x="921960" y="5906520"/>
            <a:ext cx="9523080" cy="897840"/>
          </a:xfrm>
          <a:prstGeom prst="rect">
            <a:avLst/>
          </a:prstGeom>
          <a:ln>
            <a:noFill/>
          </a:ln>
        </p:spPr>
      </p:pic>
      <p:pic>
        <p:nvPicPr>
          <p:cNvPr id="327" name="Picture 5" descr=""/>
          <p:cNvPicPr/>
          <p:nvPr/>
        </p:nvPicPr>
        <p:blipFill>
          <a:blip r:embed="rId3"/>
          <a:stretch/>
        </p:blipFill>
        <p:spPr>
          <a:xfrm>
            <a:off x="685800" y="5060520"/>
            <a:ext cx="9523080" cy="897840"/>
          </a:xfrm>
          <a:prstGeom prst="rect">
            <a:avLst/>
          </a:prstGeom>
          <a:ln>
            <a:noFill/>
          </a:ln>
        </p:spPr>
      </p:pic>
      <p:pic>
        <p:nvPicPr>
          <p:cNvPr id="328" name="Picture 6" descr=""/>
          <p:cNvPicPr/>
          <p:nvPr/>
        </p:nvPicPr>
        <p:blipFill>
          <a:blip r:embed="rId4"/>
          <a:stretch/>
        </p:blipFill>
        <p:spPr>
          <a:xfrm>
            <a:off x="2667600" y="778320"/>
            <a:ext cx="9523080" cy="897840"/>
          </a:xfrm>
          <a:prstGeom prst="rect">
            <a:avLst/>
          </a:prstGeom>
          <a:ln>
            <a:noFill/>
          </a:ln>
        </p:spPr>
      </p:pic>
      <p:pic>
        <p:nvPicPr>
          <p:cNvPr id="329" name="Picture 7" descr=""/>
          <p:cNvPicPr/>
          <p:nvPr/>
        </p:nvPicPr>
        <p:blipFill>
          <a:blip r:embed="rId5"/>
          <a:stretch/>
        </p:blipFill>
        <p:spPr>
          <a:xfrm>
            <a:off x="0" y="1974240"/>
            <a:ext cx="9523080" cy="897840"/>
          </a:xfrm>
          <a:prstGeom prst="rect">
            <a:avLst/>
          </a:prstGeom>
          <a:ln>
            <a:noFill/>
          </a:ln>
        </p:spPr>
      </p:pic>
      <p:pic>
        <p:nvPicPr>
          <p:cNvPr id="330" name="Picture 8" descr=""/>
          <p:cNvPicPr/>
          <p:nvPr/>
        </p:nvPicPr>
        <p:blipFill>
          <a:blip r:embed="rId6"/>
          <a:stretch/>
        </p:blipFill>
        <p:spPr>
          <a:xfrm>
            <a:off x="2510280" y="3079080"/>
            <a:ext cx="9523080" cy="897840"/>
          </a:xfrm>
          <a:prstGeom prst="rect">
            <a:avLst/>
          </a:prstGeom>
          <a:ln>
            <a:noFill/>
          </a:ln>
        </p:spPr>
      </p:pic>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advanced</a:t>
            </a:r>
            <a:endParaRPr b="0" lang="en-US" sz="4000" spc="-1" strike="noStrike">
              <a:latin typeface="Arial"/>
            </a:endParaRPr>
          </a:p>
        </p:txBody>
      </p:sp>
      <p:sp>
        <p:nvSpPr>
          <p:cNvPr id="979" name="CustomShape 2"/>
          <p:cNvSpPr/>
          <p:nvPr/>
        </p:nvSpPr>
        <p:spPr>
          <a:xfrm>
            <a:off x="1202760" y="2011680"/>
            <a:ext cx="9783000" cy="4205160"/>
          </a:xfrm>
          <a:prstGeom prst="rect">
            <a:avLst/>
          </a:prstGeom>
          <a:noFill/>
          <a:ln>
            <a:noFill/>
          </a:ln>
        </p:spPr>
        <p:style>
          <a:lnRef idx="0"/>
          <a:fillRef idx="0"/>
          <a:effectRef idx="0"/>
          <a:fontRef idx="minor"/>
        </p:style>
      </p:sp>
      <p:pic>
        <p:nvPicPr>
          <p:cNvPr id="980" name="Picture 3" descr=""/>
          <p:cNvPicPr/>
          <p:nvPr/>
        </p:nvPicPr>
        <p:blipFill>
          <a:blip r:embed="rId1"/>
          <a:stretch/>
        </p:blipFill>
        <p:spPr>
          <a:xfrm>
            <a:off x="1090080" y="2090520"/>
            <a:ext cx="10011240" cy="2675880"/>
          </a:xfrm>
          <a:prstGeom prst="rect">
            <a:avLst/>
          </a:prstGeom>
          <a:ln>
            <a:noFill/>
          </a:ln>
        </p:spPr>
      </p:pic>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CustomShape 1"/>
          <p:cNvSpPr/>
          <p:nvPr/>
        </p:nvSpPr>
        <p:spPr>
          <a:xfrm>
            <a:off x="1202760" y="284040"/>
            <a:ext cx="9783000" cy="150768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ffffff"/>
                </a:solidFill>
                <a:latin typeface="Corbel"/>
                <a:ea typeface="DejaVu Sans"/>
              </a:rPr>
              <a:t>Supplementary material (very very beneficial)</a:t>
            </a:r>
            <a:endParaRPr b="0" lang="en-US" sz="1800" spc="-1" strike="noStrike">
              <a:latin typeface="Arial"/>
            </a:endParaRPr>
          </a:p>
        </p:txBody>
      </p:sp>
      <p:pic>
        <p:nvPicPr>
          <p:cNvPr id="982" name="" descr=""/>
          <p:cNvPicPr/>
          <p:nvPr/>
        </p:nvPicPr>
        <p:blipFill>
          <a:blip r:embed="rId1"/>
          <a:stretch/>
        </p:blipFill>
        <p:spPr>
          <a:xfrm>
            <a:off x="1202760" y="2563560"/>
            <a:ext cx="3149280" cy="901440"/>
          </a:xfrm>
          <a:prstGeom prst="rect">
            <a:avLst/>
          </a:prstGeom>
          <a:ln>
            <a:noFill/>
          </a:ln>
        </p:spPr>
      </p:pic>
      <p:pic>
        <p:nvPicPr>
          <p:cNvPr id="983" name="" descr=""/>
          <p:cNvPicPr/>
          <p:nvPr/>
        </p:nvPicPr>
        <p:blipFill>
          <a:blip r:embed="rId2"/>
          <a:stretch/>
        </p:blipFill>
        <p:spPr>
          <a:xfrm>
            <a:off x="4510800" y="2508120"/>
            <a:ext cx="3149280" cy="1012320"/>
          </a:xfrm>
          <a:prstGeom prst="rect">
            <a:avLst/>
          </a:prstGeom>
          <a:ln>
            <a:noFill/>
          </a:ln>
        </p:spPr>
      </p:pic>
      <p:pic>
        <p:nvPicPr>
          <p:cNvPr id="984" name="" descr=""/>
          <p:cNvPicPr/>
          <p:nvPr/>
        </p:nvPicPr>
        <p:blipFill>
          <a:blip r:embed="rId3"/>
          <a:stretch/>
        </p:blipFill>
        <p:spPr>
          <a:xfrm>
            <a:off x="7818480" y="2213640"/>
            <a:ext cx="3149280" cy="1600920"/>
          </a:xfrm>
          <a:prstGeom prst="rect">
            <a:avLst/>
          </a:prstGeom>
          <a:ln>
            <a:noFill/>
          </a:ln>
        </p:spPr>
      </p:pic>
      <p:pic>
        <p:nvPicPr>
          <p:cNvPr id="985" name="" descr=""/>
          <p:cNvPicPr/>
          <p:nvPr/>
        </p:nvPicPr>
        <p:blipFill>
          <a:blip r:embed="rId4"/>
          <a:stretch/>
        </p:blipFill>
        <p:spPr>
          <a:xfrm>
            <a:off x="1202760" y="4216320"/>
            <a:ext cx="3149280" cy="1989000"/>
          </a:xfrm>
          <a:prstGeom prst="rect">
            <a:avLst/>
          </a:prstGeom>
          <a:ln>
            <a:noFill/>
          </a:ln>
        </p:spPr>
      </p:pic>
      <p:pic>
        <p:nvPicPr>
          <p:cNvPr id="986" name="" descr=""/>
          <p:cNvPicPr/>
          <p:nvPr/>
        </p:nvPicPr>
        <p:blipFill>
          <a:blip r:embed="rId5"/>
          <a:stretch/>
        </p:blipFill>
        <p:spPr>
          <a:xfrm>
            <a:off x="4510800" y="4318200"/>
            <a:ext cx="3149280" cy="1785240"/>
          </a:xfrm>
          <a:prstGeom prst="rect">
            <a:avLst/>
          </a:prstGeom>
          <a:ln>
            <a:noFill/>
          </a:ln>
        </p:spPr>
      </p:pic>
      <p:pic>
        <p:nvPicPr>
          <p:cNvPr id="987" name="" descr=""/>
          <p:cNvPicPr/>
          <p:nvPr/>
        </p:nvPicPr>
        <p:blipFill>
          <a:blip r:embed="rId6"/>
          <a:stretch/>
        </p:blipFill>
        <p:spPr>
          <a:xfrm>
            <a:off x="7818480" y="4310280"/>
            <a:ext cx="3149280" cy="1801080"/>
          </a:xfrm>
          <a:prstGeom prst="rect">
            <a:avLst/>
          </a:prstGeom>
          <a:ln>
            <a:noFill/>
          </a:ln>
        </p:spPr>
      </p:pic>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8" name="" descr=""/>
          <p:cNvPicPr/>
          <p:nvPr/>
        </p:nvPicPr>
        <p:blipFill>
          <a:blip r:embed="rId1"/>
          <a:stretch/>
        </p:blipFill>
        <p:spPr>
          <a:xfrm>
            <a:off x="1202400" y="2019240"/>
            <a:ext cx="9783000" cy="4189680"/>
          </a:xfrm>
          <a:prstGeom prst="rect">
            <a:avLst/>
          </a:prstGeom>
          <a:ln>
            <a:noFill/>
          </a:ln>
        </p:spPr>
      </p:pic>
      <p:sp>
        <p:nvSpPr>
          <p:cNvPr id="989" name="CustomShape 1"/>
          <p:cNvSpPr/>
          <p:nvPr/>
        </p:nvSpPr>
        <p:spPr>
          <a:xfrm>
            <a:off x="1202760" y="284040"/>
            <a:ext cx="9783000" cy="1507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CustomShape 1"/>
          <p:cNvSpPr/>
          <p:nvPr/>
        </p:nvSpPr>
        <p:spPr>
          <a:xfrm>
            <a:off x="1202760" y="284040"/>
            <a:ext cx="9783000" cy="150768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ffffff"/>
                </a:solidFill>
                <a:latin typeface="Corbel"/>
                <a:ea typeface="DejaVu Sans"/>
              </a:rPr>
              <a:t>2</a:t>
            </a:r>
            <a:r>
              <a:rPr b="0" lang="en-US" sz="1800" spc="-1" strike="noStrike" baseline="14000000">
                <a:solidFill>
                  <a:srgbClr val="ffffff"/>
                </a:solidFill>
                <a:latin typeface="Corbel"/>
                <a:ea typeface="DejaVu Sans"/>
              </a:rPr>
              <a:t>nd</a:t>
            </a:r>
            <a:r>
              <a:rPr b="0" lang="en-US" sz="1800" spc="-1" strike="noStrike">
                <a:solidFill>
                  <a:srgbClr val="ffffff"/>
                </a:solidFill>
                <a:latin typeface="Corbel"/>
                <a:ea typeface="DejaVu Sans"/>
              </a:rPr>
              <a:t> lecture ML I vanderbilt</a:t>
            </a:r>
            <a:endParaRPr b="0" lang="en-US" sz="1800" spc="-1" strike="noStrike">
              <a:latin typeface="Arial"/>
            </a:endParaRPr>
          </a:p>
        </p:txBody>
      </p:sp>
      <p:sp>
        <p:nvSpPr>
          <p:cNvPr id="991" name="CustomShape 2"/>
          <p:cNvSpPr/>
          <p:nvPr/>
        </p:nvSpPr>
        <p:spPr>
          <a:xfrm>
            <a:off x="1202760" y="2011680"/>
            <a:ext cx="3149280" cy="2005200"/>
          </a:xfrm>
          <a:prstGeom prst="rect">
            <a:avLst/>
          </a:prstGeom>
          <a:noFill/>
          <a:ln>
            <a:noFill/>
          </a:ln>
        </p:spPr>
        <p:style>
          <a:lnRef idx="0"/>
          <a:fillRef idx="0"/>
          <a:effectRef idx="0"/>
          <a:fontRef idx="minor"/>
        </p:style>
      </p:sp>
      <p:sp>
        <p:nvSpPr>
          <p:cNvPr id="992" name="CustomShape 3"/>
          <p:cNvSpPr/>
          <p:nvPr/>
        </p:nvSpPr>
        <p:spPr>
          <a:xfrm>
            <a:off x="4510800" y="2011680"/>
            <a:ext cx="3149280" cy="2005200"/>
          </a:xfrm>
          <a:prstGeom prst="rect">
            <a:avLst/>
          </a:prstGeom>
          <a:noFill/>
          <a:ln>
            <a:noFill/>
          </a:ln>
        </p:spPr>
        <p:style>
          <a:lnRef idx="0"/>
          <a:fillRef idx="0"/>
          <a:effectRef idx="0"/>
          <a:fontRef idx="minor"/>
        </p:style>
      </p:sp>
      <p:sp>
        <p:nvSpPr>
          <p:cNvPr id="993" name="CustomShape 4"/>
          <p:cNvSpPr/>
          <p:nvPr/>
        </p:nvSpPr>
        <p:spPr>
          <a:xfrm>
            <a:off x="7818480" y="2011680"/>
            <a:ext cx="3149280" cy="2005200"/>
          </a:xfrm>
          <a:prstGeom prst="rect">
            <a:avLst/>
          </a:prstGeom>
          <a:noFill/>
          <a:ln>
            <a:noFill/>
          </a:ln>
        </p:spPr>
        <p:style>
          <a:lnRef idx="0"/>
          <a:fillRef idx="0"/>
          <a:effectRef idx="0"/>
          <a:fontRef idx="minor"/>
        </p:style>
      </p:sp>
      <p:sp>
        <p:nvSpPr>
          <p:cNvPr id="994" name="CustomShape 5"/>
          <p:cNvSpPr/>
          <p:nvPr/>
        </p:nvSpPr>
        <p:spPr>
          <a:xfrm>
            <a:off x="1202760" y="4208400"/>
            <a:ext cx="3149280" cy="2005200"/>
          </a:xfrm>
          <a:prstGeom prst="rect">
            <a:avLst/>
          </a:prstGeom>
          <a:noFill/>
          <a:ln>
            <a:noFill/>
          </a:ln>
        </p:spPr>
        <p:style>
          <a:lnRef idx="0"/>
          <a:fillRef idx="0"/>
          <a:effectRef idx="0"/>
          <a:fontRef idx="minor"/>
        </p:style>
      </p:sp>
      <p:sp>
        <p:nvSpPr>
          <p:cNvPr id="995" name="CustomShape 6"/>
          <p:cNvSpPr/>
          <p:nvPr/>
        </p:nvSpPr>
        <p:spPr>
          <a:xfrm>
            <a:off x="4510800" y="4208400"/>
            <a:ext cx="3149280" cy="2005200"/>
          </a:xfrm>
          <a:prstGeom prst="rect">
            <a:avLst/>
          </a:prstGeom>
          <a:noFill/>
          <a:ln>
            <a:noFill/>
          </a:ln>
        </p:spPr>
        <p:style>
          <a:lnRef idx="0"/>
          <a:fillRef idx="0"/>
          <a:effectRef idx="0"/>
          <a:fontRef idx="minor"/>
        </p:style>
      </p:sp>
      <p:sp>
        <p:nvSpPr>
          <p:cNvPr id="996" name="CustomShape 7"/>
          <p:cNvSpPr/>
          <p:nvPr/>
        </p:nvSpPr>
        <p:spPr>
          <a:xfrm>
            <a:off x="7818480" y="4208400"/>
            <a:ext cx="3149280" cy="2005200"/>
          </a:xfrm>
          <a:prstGeom prst="rect">
            <a:avLst/>
          </a:prstGeom>
          <a:noFill/>
          <a:ln>
            <a:noFill/>
          </a:ln>
        </p:spPr>
        <p:style>
          <a:lnRef idx="0"/>
          <a:fillRef idx="0"/>
          <a:effectRef idx="0"/>
          <a:fontRef idx="minor"/>
        </p:style>
      </p:sp>
      <p:pic>
        <p:nvPicPr>
          <p:cNvPr id="997" name="" descr=""/>
          <p:cNvPicPr/>
          <p:nvPr/>
        </p:nvPicPr>
        <p:blipFill>
          <a:blip r:embed="rId1"/>
          <a:stretch/>
        </p:blipFill>
        <p:spPr>
          <a:xfrm>
            <a:off x="3052800" y="2295720"/>
            <a:ext cx="6085440" cy="2265840"/>
          </a:xfrm>
          <a:prstGeom prst="rect">
            <a:avLst/>
          </a:prstGeom>
          <a:ln>
            <a:noFill/>
          </a:ln>
        </p:spPr>
      </p:pic>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8" name="" descr=""/>
          <p:cNvPicPr/>
          <p:nvPr/>
        </p:nvPicPr>
        <p:blipFill>
          <a:blip r:embed="rId1"/>
          <a:stretch/>
        </p:blipFill>
        <p:spPr>
          <a:xfrm>
            <a:off x="1913040" y="2011680"/>
            <a:ext cx="3353040" cy="2005200"/>
          </a:xfrm>
          <a:prstGeom prst="rect">
            <a:avLst/>
          </a:prstGeom>
          <a:ln>
            <a:noFill/>
          </a:ln>
        </p:spPr>
      </p:pic>
      <p:pic>
        <p:nvPicPr>
          <p:cNvPr id="999" name="" descr=""/>
          <p:cNvPicPr/>
          <p:nvPr/>
        </p:nvPicPr>
        <p:blipFill>
          <a:blip r:embed="rId2"/>
          <a:stretch/>
        </p:blipFill>
        <p:spPr>
          <a:xfrm>
            <a:off x="6926760" y="2011680"/>
            <a:ext cx="3351960" cy="2005200"/>
          </a:xfrm>
          <a:prstGeom prst="rect">
            <a:avLst/>
          </a:prstGeom>
          <a:ln>
            <a:noFill/>
          </a:ln>
        </p:spPr>
      </p:pic>
      <p:pic>
        <p:nvPicPr>
          <p:cNvPr id="1000" name="" descr=""/>
          <p:cNvPicPr/>
          <p:nvPr/>
        </p:nvPicPr>
        <p:blipFill>
          <a:blip r:embed="rId3"/>
          <a:stretch/>
        </p:blipFill>
        <p:spPr>
          <a:xfrm>
            <a:off x="4362120" y="4208400"/>
            <a:ext cx="3463920" cy="2005200"/>
          </a:xfrm>
          <a:prstGeom prst="rect">
            <a:avLst/>
          </a:prstGeom>
          <a:ln>
            <a:noFill/>
          </a:ln>
        </p:spPr>
      </p:pic>
      <p:sp>
        <p:nvSpPr>
          <p:cNvPr id="1001" name="CustomShape 1"/>
          <p:cNvSpPr/>
          <p:nvPr/>
        </p:nvSpPr>
        <p:spPr>
          <a:xfrm>
            <a:off x="1202760" y="284040"/>
            <a:ext cx="9783000" cy="1507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1202760" y="284040"/>
            <a:ext cx="9783000" cy="1507680"/>
          </a:xfrm>
          <a:prstGeom prst="rect">
            <a:avLst/>
          </a:prstGeom>
          <a:noFill/>
          <a:ln>
            <a:noFill/>
          </a:ln>
        </p:spPr>
        <p:style>
          <a:lnRef idx="0"/>
          <a:fillRef idx="0"/>
          <a:effectRef idx="0"/>
          <a:fontRef idx="minor"/>
        </p:style>
      </p:sp>
      <p:sp>
        <p:nvSpPr>
          <p:cNvPr id="332" name="CustomShape 2"/>
          <p:cNvSpPr/>
          <p:nvPr/>
        </p:nvSpPr>
        <p:spPr>
          <a:xfrm>
            <a:off x="1202760" y="2011680"/>
            <a:ext cx="9783000" cy="4205160"/>
          </a:xfrm>
          <a:prstGeom prst="rect">
            <a:avLst/>
          </a:prstGeom>
          <a:noFill/>
          <a:ln>
            <a:noFill/>
          </a:ln>
        </p:spPr>
        <p:style>
          <a:lnRef idx="0"/>
          <a:fillRef idx="0"/>
          <a:effectRef idx="0"/>
          <a:fontRef idx="minor"/>
        </p:style>
      </p:sp>
      <p:pic>
        <p:nvPicPr>
          <p:cNvPr id="333" name="Picture 3" descr=""/>
          <p:cNvPicPr/>
          <p:nvPr/>
        </p:nvPicPr>
        <p:blipFill>
          <a:blip r:embed="rId1"/>
          <a:stretch/>
        </p:blipFill>
        <p:spPr>
          <a:xfrm>
            <a:off x="2890440" y="2967120"/>
            <a:ext cx="6410160" cy="9230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1202760" y="284040"/>
            <a:ext cx="9783000" cy="1507680"/>
          </a:xfrm>
          <a:prstGeom prst="rect">
            <a:avLst/>
          </a:prstGeom>
          <a:noFill/>
          <a:ln>
            <a:noFill/>
          </a:ln>
        </p:spPr>
        <p:style>
          <a:lnRef idx="0"/>
          <a:fillRef idx="0"/>
          <a:effectRef idx="0"/>
          <a:fontRef idx="minor"/>
        </p:style>
      </p:sp>
      <p:sp>
        <p:nvSpPr>
          <p:cNvPr id="335" name="CustomShape 2"/>
          <p:cNvSpPr/>
          <p:nvPr/>
        </p:nvSpPr>
        <p:spPr>
          <a:xfrm>
            <a:off x="1202760" y="2011680"/>
            <a:ext cx="9783000" cy="4205160"/>
          </a:xfrm>
          <a:prstGeom prst="rect">
            <a:avLst/>
          </a:prstGeom>
          <a:noFill/>
          <a:ln>
            <a:noFill/>
          </a:ln>
        </p:spPr>
        <p:style>
          <a:lnRef idx="0"/>
          <a:fillRef idx="0"/>
          <a:effectRef idx="0"/>
          <a:fontRef idx="minor"/>
        </p:style>
      </p:sp>
      <p:pic>
        <p:nvPicPr>
          <p:cNvPr id="336" name="Picture 3" descr=""/>
          <p:cNvPicPr/>
          <p:nvPr/>
        </p:nvPicPr>
        <p:blipFill>
          <a:blip r:embed="rId1"/>
          <a:stretch/>
        </p:blipFill>
        <p:spPr>
          <a:xfrm>
            <a:off x="203040" y="4144680"/>
            <a:ext cx="7353360" cy="760680"/>
          </a:xfrm>
          <a:prstGeom prst="rect">
            <a:avLst/>
          </a:prstGeom>
          <a:ln>
            <a:noFill/>
          </a:ln>
        </p:spPr>
      </p:pic>
      <p:pic>
        <p:nvPicPr>
          <p:cNvPr id="337" name="Picture 5" descr=""/>
          <p:cNvPicPr/>
          <p:nvPr/>
        </p:nvPicPr>
        <p:blipFill>
          <a:blip r:embed="rId2"/>
          <a:stretch/>
        </p:blipFill>
        <p:spPr>
          <a:xfrm>
            <a:off x="7850160" y="3512160"/>
            <a:ext cx="4340880" cy="2430360"/>
          </a:xfrm>
          <a:prstGeom prst="rect">
            <a:avLst/>
          </a:prstGeom>
          <a:ln>
            <a:noFill/>
          </a:ln>
        </p:spPr>
      </p:pic>
      <p:pic>
        <p:nvPicPr>
          <p:cNvPr id="338" name="Picture 7" descr=""/>
          <p:cNvPicPr/>
          <p:nvPr/>
        </p:nvPicPr>
        <p:blipFill>
          <a:blip r:embed="rId3"/>
          <a:stretch/>
        </p:blipFill>
        <p:spPr>
          <a:xfrm>
            <a:off x="203040" y="1728000"/>
            <a:ext cx="9982800" cy="16419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When to change mind?</a:t>
            </a:r>
            <a:endParaRPr b="0" lang="en-US" sz="4000" spc="-1" strike="noStrike">
              <a:latin typeface="Arial"/>
            </a:endParaRPr>
          </a:p>
        </p:txBody>
      </p:sp>
      <p:sp>
        <p:nvSpPr>
          <p:cNvPr id="340" name="CustomShape 2"/>
          <p:cNvSpPr/>
          <p:nvPr/>
        </p:nvSpPr>
        <p:spPr>
          <a:xfrm>
            <a:off x="1202760" y="2011680"/>
            <a:ext cx="9783000" cy="4205160"/>
          </a:xfrm>
          <a:prstGeom prst="rect">
            <a:avLst/>
          </a:prstGeom>
          <a:noFill/>
          <a:ln>
            <a:noFill/>
          </a:ln>
        </p:spPr>
        <p:style>
          <a:lnRef idx="0"/>
          <a:fillRef idx="0"/>
          <a:effectRef idx="0"/>
          <a:fontRef idx="minor"/>
        </p:style>
      </p:sp>
      <p:pic>
        <p:nvPicPr>
          <p:cNvPr id="341" name="Picture 3" descr=""/>
          <p:cNvPicPr/>
          <p:nvPr/>
        </p:nvPicPr>
        <p:blipFill>
          <a:blip r:embed="rId1"/>
          <a:stretch/>
        </p:blipFill>
        <p:spPr>
          <a:xfrm>
            <a:off x="2761920" y="2838240"/>
            <a:ext cx="6667200" cy="11800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2" name="Picture 3" descr=""/>
          <p:cNvPicPr/>
          <p:nvPr/>
        </p:nvPicPr>
        <p:blipFill>
          <a:blip r:embed="rId1"/>
          <a:stretch/>
        </p:blipFill>
        <p:spPr>
          <a:xfrm>
            <a:off x="2475000" y="351720"/>
            <a:ext cx="6467400" cy="4085640"/>
          </a:xfrm>
          <a:prstGeom prst="rect">
            <a:avLst/>
          </a:prstGeom>
          <a:ln>
            <a:noFill/>
          </a:ln>
        </p:spPr>
      </p:pic>
      <p:pic>
        <p:nvPicPr>
          <p:cNvPr id="343" name="Picture 4" descr=""/>
          <p:cNvPicPr/>
          <p:nvPr/>
        </p:nvPicPr>
        <p:blipFill>
          <a:blip r:embed="rId2"/>
          <a:stretch/>
        </p:blipFill>
        <p:spPr>
          <a:xfrm>
            <a:off x="2374920" y="5124240"/>
            <a:ext cx="6667200" cy="11800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Picture 1" descr=""/>
          <p:cNvPicPr/>
          <p:nvPr/>
        </p:nvPicPr>
        <p:blipFill>
          <a:blip r:embed="rId1"/>
          <a:stretch/>
        </p:blipFill>
        <p:spPr>
          <a:xfrm>
            <a:off x="1739160" y="381960"/>
            <a:ext cx="8795160" cy="3731760"/>
          </a:xfrm>
          <a:prstGeom prst="rect">
            <a:avLst/>
          </a:prstGeom>
          <a:ln>
            <a:noFill/>
          </a:ln>
        </p:spPr>
      </p:pic>
      <p:pic>
        <p:nvPicPr>
          <p:cNvPr id="345" name="Picture 2" descr=""/>
          <p:cNvPicPr/>
          <p:nvPr/>
        </p:nvPicPr>
        <p:blipFill>
          <a:blip r:embed="rId2"/>
          <a:stretch/>
        </p:blipFill>
        <p:spPr>
          <a:xfrm>
            <a:off x="650160" y="4396320"/>
            <a:ext cx="5486040" cy="2037600"/>
          </a:xfrm>
          <a:prstGeom prst="rect">
            <a:avLst/>
          </a:prstGeom>
          <a:ln>
            <a:noFill/>
          </a:ln>
        </p:spPr>
      </p:pic>
      <p:pic>
        <p:nvPicPr>
          <p:cNvPr id="346" name="Picture 3" descr=""/>
          <p:cNvPicPr/>
          <p:nvPr/>
        </p:nvPicPr>
        <p:blipFill>
          <a:blip r:embed="rId3"/>
          <a:stretch/>
        </p:blipFill>
        <p:spPr>
          <a:xfrm>
            <a:off x="6607800" y="5148720"/>
            <a:ext cx="4743000" cy="5324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7" name="Picture 2" descr=""/>
          <p:cNvPicPr/>
          <p:nvPr/>
        </p:nvPicPr>
        <p:blipFill>
          <a:blip r:embed="rId1"/>
          <a:stretch/>
        </p:blipFill>
        <p:spPr>
          <a:xfrm>
            <a:off x="317520" y="2924640"/>
            <a:ext cx="11226600" cy="1417680"/>
          </a:xfrm>
          <a:prstGeom prst="rect">
            <a:avLst/>
          </a:prstGeom>
          <a:ln>
            <a:noFill/>
          </a:ln>
        </p:spPr>
      </p:pic>
      <p:pic>
        <p:nvPicPr>
          <p:cNvPr id="348" name="Picture 4" descr=""/>
          <p:cNvPicPr/>
          <p:nvPr/>
        </p:nvPicPr>
        <p:blipFill>
          <a:blip r:embed="rId2"/>
          <a:stretch/>
        </p:blipFill>
        <p:spPr>
          <a:xfrm>
            <a:off x="4361040" y="4573080"/>
            <a:ext cx="2132640" cy="2142000"/>
          </a:xfrm>
          <a:prstGeom prst="rect">
            <a:avLst/>
          </a:prstGeom>
          <a:ln>
            <a:noFill/>
          </a:ln>
        </p:spPr>
      </p:pic>
      <p:pic>
        <p:nvPicPr>
          <p:cNvPr id="349" name="Picture 5" descr=""/>
          <p:cNvPicPr/>
          <p:nvPr/>
        </p:nvPicPr>
        <p:blipFill>
          <a:blip r:embed="rId3"/>
          <a:stretch/>
        </p:blipFill>
        <p:spPr>
          <a:xfrm>
            <a:off x="1999080" y="1139400"/>
            <a:ext cx="7223760" cy="8114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0" name="Picture 2" descr=""/>
          <p:cNvPicPr/>
          <p:nvPr/>
        </p:nvPicPr>
        <p:blipFill>
          <a:blip r:embed="rId1"/>
          <a:stretch/>
        </p:blipFill>
        <p:spPr>
          <a:xfrm>
            <a:off x="204120" y="4492080"/>
            <a:ext cx="2389680" cy="1913400"/>
          </a:xfrm>
          <a:prstGeom prst="rect">
            <a:avLst/>
          </a:prstGeom>
          <a:ln>
            <a:noFill/>
          </a:ln>
        </p:spPr>
      </p:pic>
      <p:pic>
        <p:nvPicPr>
          <p:cNvPr id="351" name="Picture 3" descr=""/>
          <p:cNvPicPr/>
          <p:nvPr/>
        </p:nvPicPr>
        <p:blipFill>
          <a:blip r:embed="rId2"/>
          <a:stretch/>
        </p:blipFill>
        <p:spPr>
          <a:xfrm>
            <a:off x="6039720" y="2986920"/>
            <a:ext cx="5319000" cy="1975320"/>
          </a:xfrm>
          <a:prstGeom prst="rect">
            <a:avLst/>
          </a:prstGeom>
          <a:ln>
            <a:noFill/>
          </a:ln>
        </p:spPr>
      </p:pic>
      <p:pic>
        <p:nvPicPr>
          <p:cNvPr id="352" name="Picture 4" descr=""/>
          <p:cNvPicPr/>
          <p:nvPr/>
        </p:nvPicPr>
        <p:blipFill>
          <a:blip r:embed="rId3"/>
          <a:stretch/>
        </p:blipFill>
        <p:spPr>
          <a:xfrm>
            <a:off x="555840" y="1981080"/>
            <a:ext cx="9523080" cy="897840"/>
          </a:xfrm>
          <a:prstGeom prst="rect">
            <a:avLst/>
          </a:prstGeom>
          <a:ln>
            <a:noFill/>
          </a:ln>
        </p:spPr>
      </p:pic>
      <p:pic>
        <p:nvPicPr>
          <p:cNvPr id="353" name="Picture 5" descr=""/>
          <p:cNvPicPr/>
          <p:nvPr/>
        </p:nvPicPr>
        <p:blipFill>
          <a:blip r:embed="rId4"/>
          <a:stretch/>
        </p:blipFill>
        <p:spPr>
          <a:xfrm>
            <a:off x="8267760" y="5177880"/>
            <a:ext cx="2856600" cy="1599120"/>
          </a:xfrm>
          <a:prstGeom prst="rect">
            <a:avLst/>
          </a:prstGeom>
          <a:ln>
            <a:noFill/>
          </a:ln>
        </p:spPr>
      </p:pic>
      <p:sp>
        <p:nvSpPr>
          <p:cNvPr id="354" name="CustomShape 1"/>
          <p:cNvSpPr/>
          <p:nvPr/>
        </p:nvSpPr>
        <p:spPr>
          <a:xfrm>
            <a:off x="2933640" y="698760"/>
            <a:ext cx="5487120" cy="1308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000" spc="-1" strike="noStrike">
                <a:solidFill>
                  <a:srgbClr val="ffffff"/>
                </a:solidFill>
                <a:latin typeface="Corbel"/>
                <a:ea typeface="DejaVu Sans"/>
              </a:rPr>
              <a:t>Actions vs learning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5" name="Picture 2" descr=""/>
          <p:cNvPicPr/>
          <p:nvPr/>
        </p:nvPicPr>
        <p:blipFill>
          <a:blip r:embed="rId1"/>
          <a:stretch/>
        </p:blipFill>
        <p:spPr>
          <a:xfrm>
            <a:off x="4348440" y="1028880"/>
            <a:ext cx="2265840" cy="2018160"/>
          </a:xfrm>
          <a:prstGeom prst="rect">
            <a:avLst/>
          </a:prstGeom>
          <a:ln>
            <a:noFill/>
          </a:ln>
        </p:spPr>
      </p:pic>
      <p:pic>
        <p:nvPicPr>
          <p:cNvPr id="356" name="Picture 4" descr=""/>
          <p:cNvPicPr/>
          <p:nvPr/>
        </p:nvPicPr>
        <p:blipFill>
          <a:blip r:embed="rId2"/>
          <a:stretch/>
        </p:blipFill>
        <p:spPr>
          <a:xfrm>
            <a:off x="586080" y="3475440"/>
            <a:ext cx="2437200" cy="1875240"/>
          </a:xfrm>
          <a:prstGeom prst="rect">
            <a:avLst/>
          </a:prstGeom>
          <a:ln>
            <a:noFill/>
          </a:ln>
        </p:spPr>
      </p:pic>
      <p:pic>
        <p:nvPicPr>
          <p:cNvPr id="357" name="Picture 6" descr=""/>
          <p:cNvPicPr/>
          <p:nvPr/>
        </p:nvPicPr>
        <p:blipFill>
          <a:blip r:embed="rId3"/>
          <a:stretch/>
        </p:blipFill>
        <p:spPr>
          <a:xfrm>
            <a:off x="7802640" y="3532680"/>
            <a:ext cx="2599200" cy="17611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To do </a:t>
            </a:r>
            <a:endParaRPr b="0" lang="en-US" sz="4000" spc="-1" strike="noStrike">
              <a:latin typeface="Arial"/>
            </a:endParaRPr>
          </a:p>
        </p:txBody>
      </p:sp>
      <p:sp>
        <p:nvSpPr>
          <p:cNvPr id="25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fontScale="65000"/>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Std error vs std dev stat quest in order to understand lesson 10 concept 10</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Bootstrap is all about variation( std dev or CI) to understand the two ways of hypothesis testing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Never start with a hypothesis cassie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One sided vs two sided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Cassie article on different p values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 values with puppies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Statistics is boring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1 tailed two tailed stat quest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Tom lecture most common mistake hypothesis testing, 1 point vs interval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Multiple correction two types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Picture 1" descr=""/>
          <p:cNvPicPr/>
          <p:nvPr/>
        </p:nvPicPr>
        <p:blipFill>
          <a:blip r:embed="rId1"/>
          <a:stretch/>
        </p:blipFill>
        <p:spPr>
          <a:xfrm>
            <a:off x="1634400" y="2444400"/>
            <a:ext cx="8137800" cy="17445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9" name="Picture 3" descr=""/>
          <p:cNvPicPr/>
          <p:nvPr/>
        </p:nvPicPr>
        <p:blipFill>
          <a:blip r:embed="rId1"/>
          <a:stretch/>
        </p:blipFill>
        <p:spPr>
          <a:xfrm>
            <a:off x="3955320" y="4361400"/>
            <a:ext cx="3067200" cy="2161080"/>
          </a:xfrm>
          <a:prstGeom prst="rect">
            <a:avLst/>
          </a:prstGeom>
          <a:ln>
            <a:noFill/>
          </a:ln>
        </p:spPr>
      </p:pic>
      <p:pic>
        <p:nvPicPr>
          <p:cNvPr id="360" name="Picture 4" descr="Image result for yelling"/>
          <p:cNvPicPr/>
          <p:nvPr/>
        </p:nvPicPr>
        <p:blipFill>
          <a:blip r:embed="rId2"/>
          <a:stretch/>
        </p:blipFill>
        <p:spPr>
          <a:xfrm>
            <a:off x="490320" y="4571280"/>
            <a:ext cx="2618280" cy="1742040"/>
          </a:xfrm>
          <a:prstGeom prst="rect">
            <a:avLst/>
          </a:prstGeom>
          <a:ln>
            <a:noFill/>
          </a:ln>
        </p:spPr>
      </p:pic>
      <p:sp>
        <p:nvSpPr>
          <p:cNvPr id="361" name="CustomShape 1"/>
          <p:cNvSpPr/>
          <p:nvPr/>
        </p:nvSpPr>
        <p:spPr>
          <a:xfrm>
            <a:off x="2291760" y="761400"/>
            <a:ext cx="708012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How to measure “</a:t>
            </a:r>
            <a:r>
              <a:rPr b="1" lang="en-US" sz="3200" spc="-1" strike="noStrike">
                <a:solidFill>
                  <a:srgbClr val="ff0000"/>
                </a:solidFill>
                <a:latin typeface="Corbel"/>
                <a:ea typeface="DejaVu Sans"/>
              </a:rPr>
              <a:t>ridiculous</a:t>
            </a:r>
            <a:r>
              <a:rPr b="1" lang="en-US" sz="3200" spc="-1" strike="noStrike">
                <a:solidFill>
                  <a:srgbClr val="ffffff"/>
                </a:solidFill>
                <a:latin typeface="Corbel"/>
                <a:ea typeface="DejaVu Sans"/>
              </a:rPr>
              <a:t>”?</a:t>
            </a:r>
            <a:endParaRPr b="0" lang="en-US" sz="3200" spc="-1" strike="noStrike">
              <a:latin typeface="Arial"/>
            </a:endParaRPr>
          </a:p>
        </p:txBody>
      </p:sp>
      <p:pic>
        <p:nvPicPr>
          <p:cNvPr id="362" name="Picture 2" descr="Bitcoin price: Token rallies as Visa moves to approve USDC crypto"/>
          <p:cNvPicPr/>
          <p:nvPr/>
        </p:nvPicPr>
        <p:blipFill>
          <a:blip r:embed="rId3"/>
          <a:stretch/>
        </p:blipFill>
        <p:spPr>
          <a:xfrm>
            <a:off x="4062960" y="2147760"/>
            <a:ext cx="2909520" cy="1938240"/>
          </a:xfrm>
          <a:prstGeom prst="rect">
            <a:avLst/>
          </a:prstGeom>
          <a:ln>
            <a:noFill/>
          </a:ln>
        </p:spPr>
      </p:pic>
      <p:sp>
        <p:nvSpPr>
          <p:cNvPr id="363" name="CustomShape 2"/>
          <p:cNvSpPr/>
          <p:nvPr/>
        </p:nvSpPr>
        <p:spPr>
          <a:xfrm>
            <a:off x="169920" y="2855520"/>
            <a:ext cx="407664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Confidence interval</a:t>
            </a:r>
            <a:endParaRPr b="0" lang="en-US" sz="2800" spc="-1" strike="noStrike">
              <a:latin typeface="Arial"/>
            </a:endParaRPr>
          </a:p>
        </p:txBody>
      </p:sp>
      <p:sp>
        <p:nvSpPr>
          <p:cNvPr id="364" name="CustomShape 3"/>
          <p:cNvSpPr/>
          <p:nvPr/>
        </p:nvSpPr>
        <p:spPr>
          <a:xfrm>
            <a:off x="7326720" y="2855520"/>
            <a:ext cx="186516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ea typeface="DejaVu Sans"/>
              </a:rPr>
              <a:t>P value</a:t>
            </a:r>
            <a:endParaRPr b="0" lang="en-US" sz="3200" spc="-1" strike="noStrike">
              <a:latin typeface="Arial"/>
            </a:endParaRPr>
          </a:p>
        </p:txBody>
      </p:sp>
      <p:pic>
        <p:nvPicPr>
          <p:cNvPr id="365" name="Picture 6" descr=""/>
          <p:cNvPicPr/>
          <p:nvPr/>
        </p:nvPicPr>
        <p:blipFill>
          <a:blip r:embed="rId4"/>
          <a:stretch/>
        </p:blipFill>
        <p:spPr>
          <a:xfrm>
            <a:off x="9015480" y="4393440"/>
            <a:ext cx="2694600" cy="2102400"/>
          </a:xfrm>
          <a:prstGeom prst="rect">
            <a:avLst/>
          </a:prstGeom>
          <a:ln>
            <a:noFill/>
          </a:ln>
        </p:spPr>
      </p:pic>
      <p:sp>
        <p:nvSpPr>
          <p:cNvPr id="366" name="CustomShape 4"/>
          <p:cNvSpPr/>
          <p:nvPr/>
        </p:nvSpPr>
        <p:spPr>
          <a:xfrm>
            <a:off x="7277040" y="5067360"/>
            <a:ext cx="1427760" cy="817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ar-EG" sz="4000" spc="-1" strike="noStrike" cap="all">
                <a:solidFill>
                  <a:srgbClr val="ffffff"/>
                </a:solidFill>
                <a:latin typeface="Corbel"/>
                <a:cs typeface="DejaVu Sans"/>
              </a:rPr>
              <a:t>الملتقى</a:t>
            </a:r>
            <a:endParaRPr b="0" lang="en-US" sz="4000" spc="-1" strike="noStrike">
              <a:latin typeface="Arial"/>
            </a:endParaRPr>
          </a:p>
        </p:txBody>
      </p:sp>
      <p:sp>
        <p:nvSpPr>
          <p:cNvPr id="36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Classical tests( t test/ chi square / ANOVA/ .. )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Central limit theorem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Bootstrapping</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Newer tests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endParaRPr b="0" lang="en-US" sz="2200" spc="-1" strike="noStrike">
              <a:latin typeface="Arial"/>
            </a:endParaRPr>
          </a:p>
        </p:txBody>
      </p:sp>
      <p:pic>
        <p:nvPicPr>
          <p:cNvPr id="369" name="Picture 2" descr="Cartoon businessman makes desicion choose yes or Vector Image"/>
          <p:cNvPicPr/>
          <p:nvPr/>
        </p:nvPicPr>
        <p:blipFill>
          <a:blip r:embed="rId1"/>
          <a:stretch/>
        </p:blipFill>
        <p:spPr>
          <a:xfrm>
            <a:off x="6690960" y="3213720"/>
            <a:ext cx="2549160" cy="2753280"/>
          </a:xfrm>
          <a:prstGeom prst="rect">
            <a:avLst/>
          </a:prstGeom>
          <a:ln>
            <a:noFill/>
          </a:ln>
        </p:spPr>
      </p:pic>
      <p:pic>
        <p:nvPicPr>
          <p:cNvPr id="370" name="Picture 3" descr=""/>
          <p:cNvPicPr/>
          <p:nvPr/>
        </p:nvPicPr>
        <p:blipFill>
          <a:blip r:embed="rId2"/>
          <a:stretch/>
        </p:blipFill>
        <p:spPr>
          <a:xfrm>
            <a:off x="4734000" y="3886200"/>
            <a:ext cx="1504080" cy="703800"/>
          </a:xfrm>
          <a:prstGeom prst="rect">
            <a:avLst/>
          </a:prstGeom>
          <a:ln>
            <a:noFill/>
          </a:ln>
        </p:spPr>
      </p:pic>
      <p:pic>
        <p:nvPicPr>
          <p:cNvPr id="371" name="Picture 4" descr=""/>
          <p:cNvPicPr/>
          <p:nvPr/>
        </p:nvPicPr>
        <p:blipFill>
          <a:blip r:embed="rId3"/>
          <a:stretch/>
        </p:blipFill>
        <p:spPr>
          <a:xfrm>
            <a:off x="9693000" y="3978720"/>
            <a:ext cx="1786680" cy="5187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Difference between ci and p value?</a:t>
            </a:r>
            <a:endParaRPr b="0" lang="en-US" sz="4000" spc="-1" strike="noStrike">
              <a:latin typeface="Arial"/>
            </a:endParaRPr>
          </a:p>
        </p:txBody>
      </p:sp>
      <p:sp>
        <p:nvSpPr>
          <p:cNvPr id="37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Coming soon isA..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74" name="Picture 1" descr=""/>
          <p:cNvPicPr/>
          <p:nvPr/>
        </p:nvPicPr>
        <p:blipFill>
          <a:blip r:embed="rId1"/>
          <a:stretch/>
        </p:blipFill>
        <p:spPr>
          <a:xfrm>
            <a:off x="2995200" y="1366560"/>
            <a:ext cx="6200640" cy="41238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75" name="Picture 1" descr=""/>
          <p:cNvPicPr/>
          <p:nvPr/>
        </p:nvPicPr>
        <p:blipFill>
          <a:blip r:embed="rId1"/>
          <a:stretch/>
        </p:blipFill>
        <p:spPr>
          <a:xfrm>
            <a:off x="238320" y="1512360"/>
            <a:ext cx="10803600" cy="2347560"/>
          </a:xfrm>
          <a:prstGeom prst="rect">
            <a:avLst/>
          </a:prstGeom>
          <a:ln>
            <a:noFill/>
          </a:ln>
        </p:spPr>
      </p:pic>
      <p:pic>
        <p:nvPicPr>
          <p:cNvPr id="376" name="Picture 2" descr=""/>
          <p:cNvPicPr/>
          <p:nvPr/>
        </p:nvPicPr>
        <p:blipFill>
          <a:blip r:embed="rId2"/>
          <a:stretch/>
        </p:blipFill>
        <p:spPr>
          <a:xfrm>
            <a:off x="1088640" y="4255560"/>
            <a:ext cx="3921840" cy="2272680"/>
          </a:xfrm>
          <a:prstGeom prst="rect">
            <a:avLst/>
          </a:prstGeom>
          <a:ln>
            <a:noFill/>
          </a:ln>
        </p:spPr>
      </p:pic>
      <p:pic>
        <p:nvPicPr>
          <p:cNvPr id="377" name="Picture 4" descr=""/>
          <p:cNvPicPr/>
          <p:nvPr/>
        </p:nvPicPr>
        <p:blipFill>
          <a:blip r:embed="rId3"/>
          <a:stretch/>
        </p:blipFill>
        <p:spPr>
          <a:xfrm>
            <a:off x="6796440" y="4439880"/>
            <a:ext cx="1904040" cy="190404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78" name="Picture 2" descr=""/>
          <p:cNvPicPr/>
          <p:nvPr/>
        </p:nvPicPr>
        <p:blipFill>
          <a:blip r:embed="rId1"/>
          <a:stretch/>
        </p:blipFill>
        <p:spPr>
          <a:xfrm>
            <a:off x="1357920" y="2358360"/>
            <a:ext cx="4638960" cy="2655000"/>
          </a:xfrm>
          <a:prstGeom prst="rect">
            <a:avLst/>
          </a:prstGeom>
          <a:ln>
            <a:noFill/>
          </a:ln>
        </p:spPr>
      </p:pic>
      <p:pic>
        <p:nvPicPr>
          <p:cNvPr id="379" name="Picture 4" descr=""/>
          <p:cNvPicPr/>
          <p:nvPr/>
        </p:nvPicPr>
        <p:blipFill>
          <a:blip r:embed="rId2"/>
          <a:stretch/>
        </p:blipFill>
        <p:spPr>
          <a:xfrm>
            <a:off x="6881760" y="2584800"/>
            <a:ext cx="4426920" cy="2945520"/>
          </a:xfrm>
          <a:prstGeom prst="rect">
            <a:avLst/>
          </a:prstGeom>
          <a:ln>
            <a:noFill/>
          </a:ln>
        </p:spPr>
      </p:pic>
      <p:sp>
        <p:nvSpPr>
          <p:cNvPr id="380" name="CustomShape 1"/>
          <p:cNvSpPr/>
          <p:nvPr/>
        </p:nvSpPr>
        <p:spPr>
          <a:xfrm>
            <a:off x="4566240" y="767880"/>
            <a:ext cx="40323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ea typeface="DejaVu Sans"/>
              </a:rPr>
              <a:t>1000000 hours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Change default action </a:t>
            </a:r>
            <a:endParaRPr b="0" lang="en-US" sz="4000" spc="-1" strike="noStrike">
              <a:latin typeface="Arial"/>
            </a:endParaRPr>
          </a:p>
        </p:txBody>
      </p:sp>
      <p:sp>
        <p:nvSpPr>
          <p:cNvPr id="382" name="CustomShape 2"/>
          <p:cNvSpPr/>
          <p:nvPr/>
        </p:nvSpPr>
        <p:spPr>
          <a:xfrm>
            <a:off x="1202760" y="2011680"/>
            <a:ext cx="9783000" cy="4205160"/>
          </a:xfrm>
          <a:prstGeom prst="rect">
            <a:avLst/>
          </a:prstGeom>
          <a:noFill/>
          <a:ln>
            <a:noFill/>
          </a:ln>
        </p:spPr>
        <p:style>
          <a:lnRef idx="0"/>
          <a:fillRef idx="0"/>
          <a:effectRef idx="0"/>
          <a:fontRef idx="minor"/>
        </p:style>
      </p:sp>
      <p:pic>
        <p:nvPicPr>
          <p:cNvPr id="383" name="Picture 5" descr=""/>
          <p:cNvPicPr/>
          <p:nvPr/>
        </p:nvPicPr>
        <p:blipFill>
          <a:blip r:embed="rId1"/>
          <a:stretch/>
        </p:blipFill>
        <p:spPr>
          <a:xfrm>
            <a:off x="3971520" y="2347920"/>
            <a:ext cx="4247640" cy="2161440"/>
          </a:xfrm>
          <a:prstGeom prst="rect">
            <a:avLst/>
          </a:prstGeom>
          <a:ln>
            <a:noFill/>
          </a:ln>
        </p:spPr>
      </p:pic>
      <p:sp>
        <p:nvSpPr>
          <p:cNvPr id="384" name="CustomShape 3"/>
          <p:cNvSpPr/>
          <p:nvPr/>
        </p:nvSpPr>
        <p:spPr>
          <a:xfrm>
            <a:off x="7142760" y="5848560"/>
            <a:ext cx="1258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Pick YES?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1202760" y="284040"/>
            <a:ext cx="9783000" cy="1507680"/>
          </a:xfrm>
          <a:prstGeom prst="rect">
            <a:avLst/>
          </a:prstGeom>
          <a:noFill/>
          <a:ln>
            <a:noFill/>
          </a:ln>
        </p:spPr>
        <p:style>
          <a:lnRef idx="0"/>
          <a:fillRef idx="0"/>
          <a:effectRef idx="0"/>
          <a:fontRef idx="minor"/>
        </p:style>
      </p:sp>
      <p:sp>
        <p:nvSpPr>
          <p:cNvPr id="386" name="CustomShape 2"/>
          <p:cNvSpPr/>
          <p:nvPr/>
        </p:nvSpPr>
        <p:spPr>
          <a:xfrm>
            <a:off x="1202760" y="2011680"/>
            <a:ext cx="9783000" cy="4205160"/>
          </a:xfrm>
          <a:prstGeom prst="rect">
            <a:avLst/>
          </a:prstGeom>
          <a:noFill/>
          <a:ln>
            <a:noFill/>
          </a:ln>
        </p:spPr>
        <p:style>
          <a:lnRef idx="0"/>
          <a:fillRef idx="0"/>
          <a:effectRef idx="0"/>
          <a:fontRef idx="minor"/>
        </p:style>
      </p:sp>
      <p:pic>
        <p:nvPicPr>
          <p:cNvPr id="387" name="Picture 3" descr=""/>
          <p:cNvPicPr/>
          <p:nvPr/>
        </p:nvPicPr>
        <p:blipFill>
          <a:blip r:embed="rId1"/>
          <a:stretch/>
        </p:blipFill>
        <p:spPr>
          <a:xfrm>
            <a:off x="3165480" y="2504880"/>
            <a:ext cx="5857560" cy="257112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MAIN QUESTION</a:t>
            </a:r>
            <a:endParaRPr b="0" lang="en-US" sz="4000" spc="-1" strike="noStrike">
              <a:latin typeface="Arial"/>
            </a:endParaRPr>
          </a:p>
        </p:txBody>
      </p:sp>
      <p:sp>
        <p:nvSpPr>
          <p:cNvPr id="389" name="CustomShape 2"/>
          <p:cNvSpPr/>
          <p:nvPr/>
        </p:nvSpPr>
        <p:spPr>
          <a:xfrm>
            <a:off x="1202760" y="2011680"/>
            <a:ext cx="9783000" cy="4205160"/>
          </a:xfrm>
          <a:prstGeom prst="rect">
            <a:avLst/>
          </a:prstGeom>
          <a:noFill/>
          <a:ln>
            <a:noFill/>
          </a:ln>
        </p:spPr>
        <p:style>
          <a:lnRef idx="0"/>
          <a:fillRef idx="0"/>
          <a:effectRef idx="0"/>
          <a:fontRef idx="minor"/>
        </p:style>
      </p:sp>
      <p:pic>
        <p:nvPicPr>
          <p:cNvPr id="390" name="Picture 3" descr=""/>
          <p:cNvPicPr/>
          <p:nvPr/>
        </p:nvPicPr>
        <p:blipFill>
          <a:blip r:embed="rId1"/>
          <a:stretch/>
        </p:blipFill>
        <p:spPr>
          <a:xfrm>
            <a:off x="3247560" y="2967120"/>
            <a:ext cx="5695560" cy="9230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9" name="CustomShape 1"/>
          <p:cNvSpPr/>
          <p:nvPr/>
        </p:nvSpPr>
        <p:spPr>
          <a:xfrm>
            <a:off x="1154880" y="1447920"/>
            <a:ext cx="8824680" cy="3328560"/>
          </a:xfrm>
          <a:prstGeom prst="rect">
            <a:avLst/>
          </a:prstGeom>
          <a:noFill/>
          <a:ln>
            <a:noFill/>
          </a:ln>
        </p:spPr>
        <p:style>
          <a:lnRef idx="0"/>
          <a:fillRef idx="0"/>
          <a:effectRef idx="0"/>
          <a:fontRef idx="minor"/>
        </p:style>
        <p:txBody>
          <a:bodyPr lIns="90000" rIns="90000" tIns="45000" bIns="45000" anchor="b">
            <a:noAutofit/>
          </a:bodyPr>
          <a:p>
            <a:pPr>
              <a:lnSpc>
                <a:spcPct val="85000"/>
              </a:lnSpc>
            </a:pPr>
            <a:r>
              <a:rPr b="0" lang="en-US" sz="7200" spc="-1" strike="noStrike" cap="all">
                <a:solidFill>
                  <a:srgbClr val="ffffff"/>
                </a:solidFill>
                <a:latin typeface="Corbel"/>
                <a:ea typeface="DejaVu Sans"/>
              </a:rPr>
              <a:t>Covered in udacity</a:t>
            </a:r>
            <a:endParaRPr b="0" lang="en-US" sz="7200" spc="-1" strike="noStrike">
              <a:latin typeface="Arial"/>
            </a:endParaRPr>
          </a:p>
        </p:txBody>
      </p:sp>
      <p:sp>
        <p:nvSpPr>
          <p:cNvPr id="260" name="CustomShape 2"/>
          <p:cNvSpPr/>
          <p:nvPr/>
        </p:nvSpPr>
        <p:spPr>
          <a:xfrm>
            <a:off x="1154880" y="4777560"/>
            <a:ext cx="8824680" cy="86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 </a:t>
            </a:r>
            <a:endParaRPr b="0" lang="en-US" sz="4000" spc="-1" strike="noStrike">
              <a:latin typeface="Arial"/>
            </a:endParaRPr>
          </a:p>
        </p:txBody>
      </p:sp>
      <p:sp>
        <p:nvSpPr>
          <p:cNvPr id="392" name="CustomShape 2"/>
          <p:cNvSpPr/>
          <p:nvPr/>
        </p:nvSpPr>
        <p:spPr>
          <a:xfrm>
            <a:off x="1202760" y="2011680"/>
            <a:ext cx="9783000" cy="4205160"/>
          </a:xfrm>
          <a:prstGeom prst="rect">
            <a:avLst/>
          </a:prstGeom>
          <a:noFill/>
          <a:ln>
            <a:noFill/>
          </a:ln>
        </p:spPr>
        <p:style>
          <a:lnRef idx="0"/>
          <a:fillRef idx="0"/>
          <a:effectRef idx="0"/>
          <a:fontRef idx="minor"/>
        </p:style>
      </p:sp>
      <p:pic>
        <p:nvPicPr>
          <p:cNvPr id="393" name="Picture 3" descr=""/>
          <p:cNvPicPr/>
          <p:nvPr/>
        </p:nvPicPr>
        <p:blipFill>
          <a:blip r:embed="rId1"/>
          <a:stretch/>
        </p:blipFill>
        <p:spPr>
          <a:xfrm>
            <a:off x="2610000" y="2209680"/>
            <a:ext cx="2227680" cy="2475360"/>
          </a:xfrm>
          <a:prstGeom prst="rect">
            <a:avLst/>
          </a:prstGeom>
          <a:ln>
            <a:noFill/>
          </a:ln>
        </p:spPr>
      </p:pic>
      <p:sp>
        <p:nvSpPr>
          <p:cNvPr id="394" name="CustomShape 3"/>
          <p:cNvSpPr/>
          <p:nvPr/>
        </p:nvSpPr>
        <p:spPr>
          <a:xfrm>
            <a:off x="6239880" y="4317120"/>
            <a:ext cx="2701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 What to expect??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Answer is No.    Always! </a:t>
            </a:r>
            <a:endParaRPr b="0" lang="en-US" sz="4000" spc="-1" strike="noStrike">
              <a:latin typeface="Arial"/>
            </a:endParaRPr>
          </a:p>
        </p:txBody>
      </p:sp>
      <p:sp>
        <p:nvSpPr>
          <p:cNvPr id="396" name="CustomShape 2"/>
          <p:cNvSpPr/>
          <p:nvPr/>
        </p:nvSpPr>
        <p:spPr>
          <a:xfrm>
            <a:off x="1202760" y="2011680"/>
            <a:ext cx="9783000" cy="4205160"/>
          </a:xfrm>
          <a:prstGeom prst="rect">
            <a:avLst/>
          </a:prstGeom>
          <a:noFill/>
          <a:ln>
            <a:noFill/>
          </a:ln>
        </p:spPr>
        <p:style>
          <a:lnRef idx="0"/>
          <a:fillRef idx="0"/>
          <a:effectRef idx="0"/>
          <a:fontRef idx="minor"/>
        </p:style>
      </p:sp>
      <p:pic>
        <p:nvPicPr>
          <p:cNvPr id="397" name="Picture 3" descr=""/>
          <p:cNvPicPr/>
          <p:nvPr/>
        </p:nvPicPr>
        <p:blipFill>
          <a:blip r:embed="rId1"/>
          <a:stretch/>
        </p:blipFill>
        <p:spPr>
          <a:xfrm>
            <a:off x="2572560" y="2967120"/>
            <a:ext cx="6370560" cy="10324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2 OPTIONS </a:t>
            </a:r>
            <a:endParaRPr b="0" lang="en-US" sz="4000" spc="-1" strike="noStrike">
              <a:latin typeface="Arial"/>
            </a:endParaRPr>
          </a:p>
        </p:txBody>
      </p:sp>
      <p:sp>
        <p:nvSpPr>
          <p:cNvPr id="399" name="CustomShape 2"/>
          <p:cNvSpPr/>
          <p:nvPr/>
        </p:nvSpPr>
        <p:spPr>
          <a:xfrm>
            <a:off x="1202760" y="2011680"/>
            <a:ext cx="9783000" cy="4205160"/>
          </a:xfrm>
          <a:prstGeom prst="rect">
            <a:avLst/>
          </a:prstGeom>
          <a:noFill/>
          <a:ln>
            <a:noFill/>
          </a:ln>
        </p:spPr>
        <p:style>
          <a:lnRef idx="0"/>
          <a:fillRef idx="0"/>
          <a:effectRef idx="0"/>
          <a:fontRef idx="minor"/>
        </p:style>
      </p:sp>
      <p:pic>
        <p:nvPicPr>
          <p:cNvPr id="400" name="Picture 3" descr=""/>
          <p:cNvPicPr/>
          <p:nvPr/>
        </p:nvPicPr>
        <p:blipFill>
          <a:blip r:embed="rId1"/>
          <a:stretch/>
        </p:blipFill>
        <p:spPr>
          <a:xfrm>
            <a:off x="198000" y="1766520"/>
            <a:ext cx="5895720" cy="3895200"/>
          </a:xfrm>
          <a:prstGeom prst="rect">
            <a:avLst/>
          </a:prstGeom>
          <a:ln>
            <a:noFill/>
          </a:ln>
        </p:spPr>
      </p:pic>
      <p:sp>
        <p:nvSpPr>
          <p:cNvPr id="401" name="CustomShape 3"/>
          <p:cNvSpPr/>
          <p:nvPr/>
        </p:nvSpPr>
        <p:spPr>
          <a:xfrm>
            <a:off x="7581600" y="4114800"/>
            <a:ext cx="39178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ffffff"/>
                </a:solidFill>
                <a:latin typeface="Corbel"/>
                <a:ea typeface="DejaVu Sans"/>
              </a:rPr>
              <a:t>OR Every corner</a:t>
            </a:r>
            <a:endParaRPr b="0" lang="en-US" sz="3600" spc="-1" strike="noStrike">
              <a:latin typeface="Arial"/>
            </a:endParaRPr>
          </a:p>
        </p:txBody>
      </p:sp>
      <p:sp>
        <p:nvSpPr>
          <p:cNvPr id="402" name="CustomShape 4"/>
          <p:cNvSpPr/>
          <p:nvPr/>
        </p:nvSpPr>
        <p:spPr>
          <a:xfrm>
            <a:off x="198000" y="6113520"/>
            <a:ext cx="6094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ea typeface="DejaVu Sans"/>
              </a:rPr>
              <a:t>sometimes we can see the answer. .No need to calculate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Bottom line!</a:t>
            </a:r>
            <a:endParaRPr b="0" lang="en-US" sz="4000" spc="-1" strike="noStrike">
              <a:latin typeface="Arial"/>
            </a:endParaRPr>
          </a:p>
        </p:txBody>
      </p:sp>
      <p:sp>
        <p:nvSpPr>
          <p:cNvPr id="40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Start with default action.  Choose wisely!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Don’t have default action? No need for statistical inference!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1202760" y="284040"/>
            <a:ext cx="9783000" cy="1507680"/>
          </a:xfrm>
          <a:prstGeom prst="rect">
            <a:avLst/>
          </a:prstGeom>
          <a:noFill/>
          <a:ln>
            <a:noFill/>
          </a:ln>
        </p:spPr>
        <p:style>
          <a:lnRef idx="0"/>
          <a:fillRef idx="0"/>
          <a:effectRef idx="0"/>
          <a:fontRef idx="minor"/>
        </p:style>
      </p:sp>
      <p:sp>
        <p:nvSpPr>
          <p:cNvPr id="406" name="CustomShape 2"/>
          <p:cNvSpPr/>
          <p:nvPr/>
        </p:nvSpPr>
        <p:spPr>
          <a:xfrm>
            <a:off x="1202760" y="2011680"/>
            <a:ext cx="9783000" cy="4205160"/>
          </a:xfrm>
          <a:prstGeom prst="rect">
            <a:avLst/>
          </a:prstGeom>
          <a:noFill/>
          <a:ln>
            <a:noFill/>
          </a:ln>
        </p:spPr>
        <p:style>
          <a:lnRef idx="0"/>
          <a:fillRef idx="0"/>
          <a:effectRef idx="0"/>
          <a:fontRef idx="minor"/>
        </p:style>
      </p:sp>
      <p:pic>
        <p:nvPicPr>
          <p:cNvPr id="407" name="Picture 3" descr=""/>
          <p:cNvPicPr/>
          <p:nvPr/>
        </p:nvPicPr>
        <p:blipFill>
          <a:blip r:embed="rId1"/>
          <a:stretch/>
        </p:blipFill>
        <p:spPr>
          <a:xfrm>
            <a:off x="371160" y="1792800"/>
            <a:ext cx="6610320" cy="1770840"/>
          </a:xfrm>
          <a:prstGeom prst="rect">
            <a:avLst/>
          </a:prstGeom>
          <a:ln>
            <a:noFill/>
          </a:ln>
        </p:spPr>
      </p:pic>
      <p:pic>
        <p:nvPicPr>
          <p:cNvPr id="408" name="Picture 4" descr=""/>
          <p:cNvPicPr/>
          <p:nvPr/>
        </p:nvPicPr>
        <p:blipFill>
          <a:blip r:embed="rId2"/>
          <a:stretch/>
        </p:blipFill>
        <p:spPr>
          <a:xfrm>
            <a:off x="371160" y="3960360"/>
            <a:ext cx="6419520" cy="22568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9" name="CustomShape 1"/>
          <p:cNvSpPr/>
          <p:nvPr/>
        </p:nvSpPr>
        <p:spPr>
          <a:xfrm>
            <a:off x="1154880" y="1447920"/>
            <a:ext cx="8824680" cy="1904040"/>
          </a:xfrm>
          <a:prstGeom prst="rect">
            <a:avLst/>
          </a:prstGeom>
          <a:noFill/>
          <a:ln>
            <a:noFill/>
          </a:ln>
        </p:spPr>
        <p:style>
          <a:lnRef idx="0"/>
          <a:fillRef idx="0"/>
          <a:effectRef idx="0"/>
          <a:fontRef idx="minor"/>
        </p:style>
        <p:txBody>
          <a:bodyPr lIns="90000" rIns="90000" tIns="45000" bIns="45000" anchor="b">
            <a:noAutofit/>
          </a:bodyPr>
          <a:p>
            <a:pPr>
              <a:lnSpc>
                <a:spcPct val="85000"/>
              </a:lnSpc>
            </a:pPr>
            <a:r>
              <a:rPr b="0" lang="en-US" sz="7200" spc="-1" strike="noStrike" cap="all">
                <a:solidFill>
                  <a:srgbClr val="ffffff"/>
                </a:solidFill>
                <a:latin typeface="Corbel"/>
                <a:ea typeface="DejaVu Sans"/>
              </a:rPr>
              <a:t>Type I and ii errors</a:t>
            </a:r>
            <a:endParaRPr b="0" lang="en-US" sz="7200" spc="-1" strike="noStrike">
              <a:latin typeface="Arial"/>
            </a:endParaRPr>
          </a:p>
        </p:txBody>
      </p:sp>
      <p:sp>
        <p:nvSpPr>
          <p:cNvPr id="410" name="CustomShape 2"/>
          <p:cNvSpPr/>
          <p:nvPr/>
        </p:nvSpPr>
        <p:spPr>
          <a:xfrm>
            <a:off x="1154880" y="4777560"/>
            <a:ext cx="8824680" cy="860400"/>
          </a:xfrm>
          <a:prstGeom prst="rect">
            <a:avLst/>
          </a:prstGeom>
          <a:noFill/>
          <a:ln>
            <a:noFill/>
          </a:ln>
        </p:spPr>
        <p:style>
          <a:lnRef idx="0"/>
          <a:fillRef idx="0"/>
          <a:effectRef idx="0"/>
          <a:fontRef idx="minor"/>
        </p:style>
      </p:sp>
      <p:pic>
        <p:nvPicPr>
          <p:cNvPr id="411" name="Picture 3" descr=""/>
          <p:cNvPicPr/>
          <p:nvPr/>
        </p:nvPicPr>
        <p:blipFill>
          <a:blip r:embed="rId1"/>
          <a:stretch/>
        </p:blipFill>
        <p:spPr>
          <a:xfrm>
            <a:off x="2904840" y="4279320"/>
            <a:ext cx="6076800" cy="185652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2" name="CustomShape 1"/>
          <p:cNvSpPr/>
          <p:nvPr/>
        </p:nvSpPr>
        <p:spPr>
          <a:xfrm>
            <a:off x="1202760" y="284040"/>
            <a:ext cx="9783000" cy="1507680"/>
          </a:xfrm>
          <a:prstGeom prst="rect">
            <a:avLst/>
          </a:prstGeom>
          <a:noFill/>
          <a:ln>
            <a:noFill/>
          </a:ln>
        </p:spPr>
        <p:style>
          <a:lnRef idx="0"/>
          <a:fillRef idx="0"/>
          <a:effectRef idx="0"/>
          <a:fontRef idx="minor"/>
        </p:style>
      </p:sp>
      <p:sp>
        <p:nvSpPr>
          <p:cNvPr id="413" name="CustomShape 2"/>
          <p:cNvSpPr/>
          <p:nvPr/>
        </p:nvSpPr>
        <p:spPr>
          <a:xfrm>
            <a:off x="1202760" y="2011680"/>
            <a:ext cx="9783000" cy="4205160"/>
          </a:xfrm>
          <a:prstGeom prst="rect">
            <a:avLst/>
          </a:prstGeom>
          <a:noFill/>
          <a:ln>
            <a:noFill/>
          </a:ln>
        </p:spPr>
        <p:style>
          <a:lnRef idx="0"/>
          <a:fillRef idx="0"/>
          <a:effectRef idx="0"/>
          <a:fontRef idx="minor"/>
        </p:style>
      </p:sp>
      <p:pic>
        <p:nvPicPr>
          <p:cNvPr id="414" name="Picture 3" descr=""/>
          <p:cNvPicPr/>
          <p:nvPr/>
        </p:nvPicPr>
        <p:blipFill>
          <a:blip r:embed="rId1"/>
          <a:stretch/>
        </p:blipFill>
        <p:spPr>
          <a:xfrm>
            <a:off x="3438000" y="1609560"/>
            <a:ext cx="5314680" cy="363780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values </a:t>
            </a:r>
            <a:endParaRPr b="0" lang="en-US" sz="4000" spc="-1" strike="noStrike">
              <a:latin typeface="Arial"/>
            </a:endParaRPr>
          </a:p>
        </p:txBody>
      </p:sp>
      <p:sp>
        <p:nvSpPr>
          <p:cNvPr id="41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Handwashing project </a:t>
            </a:r>
            <a:endParaRPr b="0" lang="en-US" sz="2200" spc="-1" strike="noStrike">
              <a:latin typeface="Arial"/>
            </a:endParaRPr>
          </a:p>
        </p:txBody>
      </p:sp>
      <p:pic>
        <p:nvPicPr>
          <p:cNvPr id="417" name="Picture 2" descr="3 SCARY GAMES #54 - YouTube"/>
          <p:cNvPicPr/>
          <p:nvPr/>
        </p:nvPicPr>
        <p:blipFill>
          <a:blip r:embed="rId1"/>
          <a:stretch/>
        </p:blipFill>
        <p:spPr>
          <a:xfrm>
            <a:off x="5122080" y="3018600"/>
            <a:ext cx="5686560" cy="319824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Setting the scene</a:t>
            </a:r>
            <a:endParaRPr b="0" lang="en-US" sz="4000" spc="-1" strike="noStrike">
              <a:latin typeface="Arial"/>
            </a:endParaRPr>
          </a:p>
        </p:txBody>
      </p:sp>
      <p:sp>
        <p:nvSpPr>
          <p:cNvPr id="419" name="CustomShape 2"/>
          <p:cNvSpPr/>
          <p:nvPr/>
        </p:nvSpPr>
        <p:spPr>
          <a:xfrm>
            <a:off x="1202760" y="2011680"/>
            <a:ext cx="9783000" cy="4205160"/>
          </a:xfrm>
          <a:prstGeom prst="rect">
            <a:avLst/>
          </a:prstGeom>
          <a:noFill/>
          <a:ln>
            <a:noFill/>
          </a:ln>
        </p:spPr>
        <p:style>
          <a:lnRef idx="0"/>
          <a:fillRef idx="0"/>
          <a:effectRef idx="0"/>
          <a:fontRef idx="minor"/>
        </p:style>
      </p:sp>
      <p:pic>
        <p:nvPicPr>
          <p:cNvPr id="420" name="Picture 3" descr=""/>
          <p:cNvPicPr/>
          <p:nvPr/>
        </p:nvPicPr>
        <p:blipFill>
          <a:blip r:embed="rId1"/>
          <a:stretch/>
        </p:blipFill>
        <p:spPr>
          <a:xfrm>
            <a:off x="3905280" y="2306880"/>
            <a:ext cx="2747160" cy="374076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1202760" y="284040"/>
            <a:ext cx="9783000" cy="1507680"/>
          </a:xfrm>
          <a:prstGeom prst="rect">
            <a:avLst/>
          </a:prstGeom>
          <a:noFill/>
          <a:ln>
            <a:noFill/>
          </a:ln>
        </p:spPr>
        <p:style>
          <a:lnRef idx="0"/>
          <a:fillRef idx="0"/>
          <a:effectRef idx="0"/>
          <a:fontRef idx="minor"/>
        </p:style>
      </p:sp>
      <p:sp>
        <p:nvSpPr>
          <p:cNvPr id="422" name="CustomShape 2"/>
          <p:cNvSpPr/>
          <p:nvPr/>
        </p:nvSpPr>
        <p:spPr>
          <a:xfrm>
            <a:off x="1202760" y="2011680"/>
            <a:ext cx="9783000" cy="4205160"/>
          </a:xfrm>
          <a:prstGeom prst="rect">
            <a:avLst/>
          </a:prstGeom>
          <a:noFill/>
          <a:ln>
            <a:noFill/>
          </a:ln>
        </p:spPr>
        <p:style>
          <a:lnRef idx="0"/>
          <a:fillRef idx="0"/>
          <a:effectRef idx="0"/>
          <a:fontRef idx="minor"/>
        </p:style>
      </p:sp>
      <p:pic>
        <p:nvPicPr>
          <p:cNvPr id="423" name="Picture 3" descr=""/>
          <p:cNvPicPr/>
          <p:nvPr/>
        </p:nvPicPr>
        <p:blipFill>
          <a:blip r:embed="rId1"/>
          <a:stretch/>
        </p:blipFill>
        <p:spPr>
          <a:xfrm>
            <a:off x="1955160" y="2400480"/>
            <a:ext cx="6145200" cy="16848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1" name="CustomShape 1"/>
          <p:cNvSpPr/>
          <p:nvPr/>
        </p:nvSpPr>
        <p:spPr>
          <a:xfrm>
            <a:off x="1154880" y="1447920"/>
            <a:ext cx="8824680" cy="3328560"/>
          </a:xfrm>
          <a:prstGeom prst="rect">
            <a:avLst/>
          </a:prstGeom>
          <a:noFill/>
          <a:ln>
            <a:noFill/>
          </a:ln>
        </p:spPr>
        <p:style>
          <a:lnRef idx="0"/>
          <a:fillRef idx="0"/>
          <a:effectRef idx="0"/>
          <a:fontRef idx="minor"/>
        </p:style>
        <p:txBody>
          <a:bodyPr lIns="90000" rIns="90000" tIns="45000" bIns="45000" anchor="b">
            <a:noAutofit/>
          </a:bodyPr>
          <a:p>
            <a:pPr>
              <a:lnSpc>
                <a:spcPct val="85000"/>
              </a:lnSpc>
            </a:pPr>
            <a:r>
              <a:rPr b="0" lang="en-US" sz="7200" spc="-1" strike="noStrike" u="sng" cap="all">
                <a:solidFill>
                  <a:srgbClr val="6eac1c"/>
                </a:solidFill>
                <a:uFillTx/>
                <a:latin typeface="Corbel"/>
                <a:ea typeface="DejaVu Sans"/>
                <a:hlinkClick r:id="rId1"/>
              </a:rPr>
              <a:t>https://</a:t>
            </a:r>
            <a:r>
              <a:rPr b="0" lang="en-US" sz="7200" spc="-1" strike="noStrike" u="sng" cap="all">
                <a:solidFill>
                  <a:srgbClr val="6eac1c"/>
                </a:solidFill>
                <a:uFillTx/>
                <a:latin typeface="Corbel"/>
                <a:ea typeface="DejaVu Sans"/>
                <a:hlinkClick r:id="rId2"/>
              </a:rPr>
              <a:t>projects.datacamp.com/projects/20</a:t>
            </a:r>
            <a:r>
              <a:rPr b="0" lang="en-US" sz="7200" spc="-1" strike="noStrike" cap="all">
                <a:solidFill>
                  <a:srgbClr val="ffffff"/>
                </a:solidFill>
                <a:latin typeface="Corbel"/>
                <a:ea typeface="DejaVu Sans"/>
              </a:rPr>
              <a:t> </a:t>
            </a:r>
            <a:endParaRPr b="0" lang="en-US" sz="7200" spc="-1" strike="noStrike">
              <a:latin typeface="Arial"/>
            </a:endParaRPr>
          </a:p>
        </p:txBody>
      </p:sp>
      <p:sp>
        <p:nvSpPr>
          <p:cNvPr id="262" name="CustomShape 2"/>
          <p:cNvSpPr/>
          <p:nvPr/>
        </p:nvSpPr>
        <p:spPr>
          <a:xfrm>
            <a:off x="1154880" y="4777560"/>
            <a:ext cx="8824680" cy="860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tabLst>
                <a:tab algn="l" pos="0"/>
              </a:tabLst>
            </a:pPr>
            <a:r>
              <a:rPr b="0" lang="en-US" sz="2200" spc="-1" strike="noStrike" cap="all">
                <a:solidFill>
                  <a:srgbClr val="a0c1d5"/>
                </a:solidFill>
                <a:latin typeface="Corbel"/>
                <a:ea typeface="DejaVu Sans"/>
              </a:rPr>
              <a:t>Handwashing project in datacamp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cap="all">
                <a:solidFill>
                  <a:srgbClr val="a0c1d5"/>
                </a:solidFill>
                <a:latin typeface="Corbel"/>
                <a:ea typeface="DejaVu Sans"/>
              </a:rPr>
              <a:t>Seems really good. Has bootsrapping cI</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1" lang="en-US" sz="4000" spc="-1" strike="noStrike" cap="all">
                <a:solidFill>
                  <a:srgbClr val="ffffff"/>
                </a:solidFill>
                <a:latin typeface="Corbel"/>
                <a:ea typeface="DejaVu Sans"/>
              </a:rPr>
              <a:t>Describe the null world</a:t>
            </a:r>
            <a:endParaRPr b="0" lang="en-US" sz="4000" spc="-1" strike="noStrike">
              <a:latin typeface="Arial"/>
            </a:endParaRPr>
          </a:p>
        </p:txBody>
      </p:sp>
      <p:sp>
        <p:nvSpPr>
          <p:cNvPr id="425"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Answer is pvalue </a:t>
            </a:r>
            <a:endParaRPr b="0" lang="en-US" sz="2200" spc="-1" strike="noStrike">
              <a:latin typeface="Arial"/>
            </a:endParaRPr>
          </a:p>
        </p:txBody>
      </p:sp>
      <p:pic>
        <p:nvPicPr>
          <p:cNvPr id="426" name="Picture 3" descr=""/>
          <p:cNvPicPr/>
          <p:nvPr/>
        </p:nvPicPr>
        <p:blipFill>
          <a:blip r:embed="rId1"/>
          <a:stretch/>
        </p:blipFill>
        <p:spPr>
          <a:xfrm>
            <a:off x="1096560" y="3472920"/>
            <a:ext cx="9995760" cy="128268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1202760" y="284040"/>
            <a:ext cx="9783000" cy="1507680"/>
          </a:xfrm>
          <a:prstGeom prst="rect">
            <a:avLst/>
          </a:prstGeom>
          <a:noFill/>
          <a:ln>
            <a:noFill/>
          </a:ln>
        </p:spPr>
        <p:style>
          <a:lnRef idx="0"/>
          <a:fillRef idx="0"/>
          <a:effectRef idx="0"/>
          <a:fontRef idx="minor"/>
        </p:style>
      </p:sp>
      <p:sp>
        <p:nvSpPr>
          <p:cNvPr id="428" name="CustomShape 2"/>
          <p:cNvSpPr/>
          <p:nvPr/>
        </p:nvSpPr>
        <p:spPr>
          <a:xfrm>
            <a:off x="1202760" y="2011680"/>
            <a:ext cx="9783000" cy="4205160"/>
          </a:xfrm>
          <a:prstGeom prst="rect">
            <a:avLst/>
          </a:prstGeom>
          <a:noFill/>
          <a:ln>
            <a:noFill/>
          </a:ln>
        </p:spPr>
        <p:style>
          <a:lnRef idx="0"/>
          <a:fillRef idx="0"/>
          <a:effectRef idx="0"/>
          <a:fontRef idx="minor"/>
        </p:style>
      </p:sp>
      <p:pic>
        <p:nvPicPr>
          <p:cNvPr id="429" name="Picture 4" descr=""/>
          <p:cNvPicPr/>
          <p:nvPr/>
        </p:nvPicPr>
        <p:blipFill>
          <a:blip r:embed="rId1"/>
          <a:stretch/>
        </p:blipFill>
        <p:spPr>
          <a:xfrm>
            <a:off x="1202760" y="1960200"/>
            <a:ext cx="4385160" cy="2923200"/>
          </a:xfrm>
          <a:prstGeom prst="rect">
            <a:avLst/>
          </a:prstGeom>
          <a:ln>
            <a:noFill/>
          </a:ln>
        </p:spPr>
      </p:pic>
      <p:pic>
        <p:nvPicPr>
          <p:cNvPr id="430" name="Picture 6" descr=""/>
          <p:cNvPicPr/>
          <p:nvPr/>
        </p:nvPicPr>
        <p:blipFill>
          <a:blip r:embed="rId2"/>
          <a:stretch/>
        </p:blipFill>
        <p:spPr>
          <a:xfrm>
            <a:off x="1096560" y="5286240"/>
            <a:ext cx="9995760" cy="1282680"/>
          </a:xfrm>
          <a:prstGeom prst="rect">
            <a:avLst/>
          </a:prstGeom>
          <a:ln>
            <a:noFill/>
          </a:ln>
        </p:spPr>
      </p:pic>
      <p:pic>
        <p:nvPicPr>
          <p:cNvPr id="431" name="Picture 7" descr=""/>
          <p:cNvPicPr/>
          <p:nvPr/>
        </p:nvPicPr>
        <p:blipFill>
          <a:blip r:embed="rId3"/>
          <a:stretch/>
        </p:blipFill>
        <p:spPr>
          <a:xfrm>
            <a:off x="8001000" y="2022120"/>
            <a:ext cx="2137680" cy="291096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Living alone</a:t>
            </a:r>
            <a:endParaRPr b="0" lang="en-US" sz="4000" spc="-1" strike="noStrike">
              <a:latin typeface="Arial"/>
            </a:endParaRPr>
          </a:p>
        </p:txBody>
      </p:sp>
      <p:sp>
        <p:nvSpPr>
          <p:cNvPr id="433" name="CustomShape 2"/>
          <p:cNvSpPr/>
          <p:nvPr/>
        </p:nvSpPr>
        <p:spPr>
          <a:xfrm>
            <a:off x="1202760" y="2011680"/>
            <a:ext cx="9783000" cy="4205160"/>
          </a:xfrm>
          <a:prstGeom prst="rect">
            <a:avLst/>
          </a:prstGeom>
          <a:noFill/>
          <a:ln>
            <a:noFill/>
          </a:ln>
        </p:spPr>
        <p:style>
          <a:lnRef idx="0"/>
          <a:fillRef idx="0"/>
          <a:effectRef idx="0"/>
          <a:fontRef idx="minor"/>
        </p:style>
      </p:sp>
      <p:pic>
        <p:nvPicPr>
          <p:cNvPr id="434" name="Picture 6" descr=""/>
          <p:cNvPicPr/>
          <p:nvPr/>
        </p:nvPicPr>
        <p:blipFill>
          <a:blip r:embed="rId1"/>
          <a:stretch/>
        </p:blipFill>
        <p:spPr>
          <a:xfrm>
            <a:off x="1096560" y="5286240"/>
            <a:ext cx="9995760" cy="1282680"/>
          </a:xfrm>
          <a:prstGeom prst="rect">
            <a:avLst/>
          </a:prstGeom>
          <a:ln>
            <a:noFill/>
          </a:ln>
        </p:spPr>
      </p:pic>
      <p:pic>
        <p:nvPicPr>
          <p:cNvPr id="435" name="Picture 7" descr=""/>
          <p:cNvPicPr/>
          <p:nvPr/>
        </p:nvPicPr>
        <p:blipFill>
          <a:blip r:embed="rId2"/>
          <a:stretch/>
        </p:blipFill>
        <p:spPr>
          <a:xfrm>
            <a:off x="8001000" y="2022120"/>
            <a:ext cx="2137680" cy="2910960"/>
          </a:xfrm>
          <a:prstGeom prst="rect">
            <a:avLst/>
          </a:prstGeom>
          <a:ln>
            <a:noFill/>
          </a:ln>
        </p:spPr>
      </p:pic>
      <p:pic>
        <p:nvPicPr>
          <p:cNvPr id="436" name="Picture 2" descr="Neighbours from Hell Compilation on Steam"/>
          <p:cNvPicPr/>
          <p:nvPr/>
        </p:nvPicPr>
        <p:blipFill>
          <a:blip r:embed="rId3"/>
          <a:stretch/>
        </p:blipFill>
        <p:spPr>
          <a:xfrm>
            <a:off x="1485720" y="2061000"/>
            <a:ext cx="5240880" cy="300276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a:t>
            </a:r>
            <a:endParaRPr b="0" lang="en-US" sz="4000" spc="-1" strike="noStrike">
              <a:latin typeface="Arial"/>
            </a:endParaRPr>
          </a:p>
        </p:txBody>
      </p:sp>
      <p:sp>
        <p:nvSpPr>
          <p:cNvPr id="43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i="1" lang="en-US" sz="2200" spc="-1" strike="noStrike">
                <a:solidFill>
                  <a:srgbClr val="ffffff"/>
                </a:solidFill>
                <a:latin typeface="Corbel"/>
                <a:ea typeface="DejaVu Sans"/>
              </a:rPr>
              <a:t>“</a:t>
            </a:r>
            <a:r>
              <a:rPr b="0" i="1" lang="en-US" sz="2200" spc="-1" strike="noStrike">
                <a:solidFill>
                  <a:srgbClr val="ffffff"/>
                </a:solidFill>
                <a:latin typeface="Corbel"/>
                <a:ea typeface="DejaVu Sans"/>
              </a:rPr>
              <a:t>If I’m living in my </a:t>
            </a:r>
            <a:r>
              <a:rPr b="0" i="1" lang="en-US" sz="2200" spc="-1" strike="noStrike" u="sng">
                <a:solidFill>
                  <a:srgbClr val="6eac1c"/>
                </a:solidFill>
                <a:uFillTx/>
                <a:latin typeface="Corbel"/>
                <a:ea typeface="DejaVu Sans"/>
                <a:hlinkClick r:id="rId1"/>
              </a:rPr>
              <a:t>default </a:t>
            </a:r>
            <a:r>
              <a:rPr b="0" i="1" lang="en-US" sz="2200" spc="-1" strike="noStrike" u="sng">
                <a:solidFill>
                  <a:srgbClr val="6eac1c"/>
                </a:solidFill>
                <a:uFillTx/>
                <a:latin typeface="Corbel"/>
                <a:ea typeface="DejaVu Sans"/>
                <a:hlinkClick r:id="rId2"/>
              </a:rPr>
              <a:t>action</a:t>
            </a:r>
            <a:r>
              <a:rPr b="0" i="1" lang="en-US" sz="2200" spc="-1" strike="noStrike">
                <a:solidFill>
                  <a:srgbClr val="ffffff"/>
                </a:solidFill>
                <a:latin typeface="Corbel"/>
                <a:ea typeface="DejaVu Sans"/>
              </a:rPr>
              <a:t> world, how surprising is my evidence?”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p-value low enough </a:t>
            </a:r>
            <a:r>
              <a:rPr b="0" lang="en-US" sz="2200" spc="-1" strike="noStrike">
                <a:solidFill>
                  <a:srgbClr val="ffffff"/>
                </a:solidFill>
                <a:latin typeface="Wingdings"/>
                <a:ea typeface="DejaVu Sans"/>
              </a:rPr>
              <a:t></a:t>
            </a:r>
            <a:r>
              <a:rPr b="0" lang="en-US" sz="2200" spc="-1" strike="noStrike">
                <a:solidFill>
                  <a:srgbClr val="ffffff"/>
                </a:solidFill>
                <a:latin typeface="Corbel"/>
                <a:ea typeface="DejaVu Sans"/>
              </a:rPr>
              <a:t> change my mind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But which is small enough?</a:t>
            </a:r>
            <a:endParaRPr b="0" lang="en-US" sz="4000" spc="-1" strike="noStrike">
              <a:latin typeface="Arial"/>
            </a:endParaRPr>
          </a:p>
        </p:txBody>
      </p:sp>
      <p:sp>
        <p:nvSpPr>
          <p:cNvPr id="440"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0.06</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0.04</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0.01</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0.00001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441" name="Picture 2" descr="references معنى - موسوعة"/>
          <p:cNvPicPr/>
          <p:nvPr/>
        </p:nvPicPr>
        <p:blipFill>
          <a:blip r:embed="rId1"/>
          <a:stretch/>
        </p:blipFill>
        <p:spPr>
          <a:xfrm>
            <a:off x="3527280" y="2000160"/>
            <a:ext cx="7857000" cy="485676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Take the decision for threshold in advance!!</a:t>
            </a:r>
            <a:endParaRPr b="0" lang="en-US" sz="4000" spc="-1" strike="noStrike">
              <a:latin typeface="Arial"/>
            </a:endParaRPr>
          </a:p>
        </p:txBody>
      </p:sp>
      <p:sp>
        <p:nvSpPr>
          <p:cNvPr id="443" name="CustomShape 2"/>
          <p:cNvSpPr/>
          <p:nvPr/>
        </p:nvSpPr>
        <p:spPr>
          <a:xfrm>
            <a:off x="1202760" y="2011680"/>
            <a:ext cx="9783000" cy="4205160"/>
          </a:xfrm>
          <a:prstGeom prst="rect">
            <a:avLst/>
          </a:prstGeom>
          <a:noFill/>
          <a:ln>
            <a:noFill/>
          </a:ln>
        </p:spPr>
        <p:style>
          <a:lnRef idx="0"/>
          <a:fillRef idx="0"/>
          <a:effectRef idx="0"/>
          <a:fontRef idx="minor"/>
        </p:style>
      </p:sp>
      <p:pic>
        <p:nvPicPr>
          <p:cNvPr id="444" name="Picture 3" descr=""/>
          <p:cNvPicPr/>
          <p:nvPr/>
        </p:nvPicPr>
        <p:blipFill>
          <a:blip r:embed="rId1"/>
          <a:stretch/>
        </p:blipFill>
        <p:spPr>
          <a:xfrm>
            <a:off x="1202760" y="2360520"/>
            <a:ext cx="3949920" cy="4075200"/>
          </a:xfrm>
          <a:prstGeom prst="rect">
            <a:avLst/>
          </a:prstGeom>
          <a:ln>
            <a:noFill/>
          </a:ln>
        </p:spPr>
      </p:pic>
      <p:pic>
        <p:nvPicPr>
          <p:cNvPr id="445" name="Picture 4" descr=""/>
          <p:cNvPicPr/>
          <p:nvPr/>
        </p:nvPicPr>
        <p:blipFill>
          <a:blip r:embed="rId2"/>
          <a:stretch/>
        </p:blipFill>
        <p:spPr>
          <a:xfrm>
            <a:off x="6094800" y="2679120"/>
            <a:ext cx="5251320" cy="343728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0.05 threshold</a:t>
            </a:r>
            <a:endParaRPr b="0" lang="en-US" sz="4000" spc="-1" strike="noStrike">
              <a:latin typeface="Arial"/>
            </a:endParaRPr>
          </a:p>
        </p:txBody>
      </p:sp>
      <p:sp>
        <p:nvSpPr>
          <p:cNvPr id="447"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5% of times. </a:t>
            </a:r>
            <a:r>
              <a:rPr b="1" lang="en-US" sz="2200" spc="-1" strike="noStrike">
                <a:solidFill>
                  <a:srgbClr val="ffffff"/>
                </a:solidFill>
                <a:latin typeface="Corbel"/>
                <a:ea typeface="DejaVu Sans"/>
              </a:rPr>
              <a:t>Wrongly change ur mind                                      </a:t>
            </a:r>
            <a:r>
              <a:rPr b="1" lang="en-US" sz="2200" spc="-1" strike="noStrike">
                <a:solidFill>
                  <a:srgbClr val="ff0000"/>
                </a:solidFill>
                <a:latin typeface="Corbel"/>
                <a:ea typeface="DejaVu Sans"/>
              </a:rPr>
              <a:t>FALSE POSITIVE</a:t>
            </a:r>
            <a:endParaRPr b="0" lang="en-US" sz="2200" spc="-1" strike="noStrike">
              <a:latin typeface="Arial"/>
            </a:endParaRPr>
          </a:p>
        </p:txBody>
      </p:sp>
      <p:pic>
        <p:nvPicPr>
          <p:cNvPr id="448" name="Picture 5" descr=""/>
          <p:cNvPicPr/>
          <p:nvPr/>
        </p:nvPicPr>
        <p:blipFill>
          <a:blip r:embed="rId1"/>
          <a:stretch/>
        </p:blipFill>
        <p:spPr>
          <a:xfrm>
            <a:off x="1202760" y="2418480"/>
            <a:ext cx="3067200" cy="2161080"/>
          </a:xfrm>
          <a:prstGeom prst="rect">
            <a:avLst/>
          </a:prstGeom>
          <a:ln>
            <a:noFill/>
          </a:ln>
        </p:spPr>
      </p:pic>
      <p:sp>
        <p:nvSpPr>
          <p:cNvPr id="449" name="CustomShape 3"/>
          <p:cNvSpPr/>
          <p:nvPr/>
        </p:nvSpPr>
        <p:spPr>
          <a:xfrm>
            <a:off x="5380560" y="3089880"/>
            <a:ext cx="1427760" cy="817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50" name="Picture 7" descr=""/>
          <p:cNvPicPr/>
          <p:nvPr/>
        </p:nvPicPr>
        <p:blipFill>
          <a:blip r:embed="rId2"/>
          <a:stretch/>
        </p:blipFill>
        <p:spPr>
          <a:xfrm>
            <a:off x="7932600" y="2477520"/>
            <a:ext cx="2694600" cy="210240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0.05 threshold</a:t>
            </a:r>
            <a:endParaRPr b="0" lang="en-US" sz="4000" spc="-1" strike="noStrike">
              <a:latin typeface="Arial"/>
            </a:endParaRPr>
          </a:p>
        </p:txBody>
      </p:sp>
      <p:sp>
        <p:nvSpPr>
          <p:cNvPr id="452"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fontScale="91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5% of times. U will decide they’re different. </a:t>
            </a:r>
            <a:r>
              <a:rPr b="1" lang="en-US" sz="2200" spc="-1" strike="noStrike">
                <a:solidFill>
                  <a:srgbClr val="ffffff"/>
                </a:solidFill>
                <a:latin typeface="Corbel"/>
                <a:ea typeface="DejaVu Sans"/>
              </a:rPr>
              <a:t>[while they are not different]</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ea typeface="DejaVu Sans"/>
              </a:rPr>
              <a:t>FALSE POSITIVE</a:t>
            </a:r>
            <a:endParaRPr b="0" lang="en-US" sz="2200" spc="-1" strike="noStrike">
              <a:latin typeface="Arial"/>
            </a:endParaRPr>
          </a:p>
        </p:txBody>
      </p:sp>
      <p:pic>
        <p:nvPicPr>
          <p:cNvPr id="453" name="Picture 4" descr=""/>
          <p:cNvPicPr/>
          <p:nvPr/>
        </p:nvPicPr>
        <p:blipFill>
          <a:blip r:embed="rId1"/>
          <a:stretch/>
        </p:blipFill>
        <p:spPr>
          <a:xfrm>
            <a:off x="1455480" y="2205000"/>
            <a:ext cx="9277560" cy="3018600"/>
          </a:xfrm>
          <a:prstGeom prst="rect">
            <a:avLst/>
          </a:prstGeom>
          <a:ln>
            <a:noFill/>
          </a:ln>
        </p:spPr>
      </p:pic>
      <p:sp>
        <p:nvSpPr>
          <p:cNvPr id="454" name="CustomShape 3"/>
          <p:cNvSpPr/>
          <p:nvPr/>
        </p:nvSpPr>
        <p:spPr>
          <a:xfrm>
            <a:off x="5843160" y="1423440"/>
            <a:ext cx="3770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What’s the null hypothesis?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Critical drug!</a:t>
            </a:r>
            <a:endParaRPr b="0" lang="en-US" sz="4000" spc="-1" strike="noStrike">
              <a:latin typeface="Arial"/>
            </a:endParaRPr>
          </a:p>
        </p:txBody>
      </p:sp>
      <p:sp>
        <p:nvSpPr>
          <p:cNvPr id="45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0.01 threshold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1 False positive every 100 experiments</a:t>
            </a:r>
            <a:endParaRPr b="0" lang="en-US" sz="2200" spc="-1" strike="noStrike">
              <a:latin typeface="Arial"/>
            </a:endParaRPr>
          </a:p>
        </p:txBody>
      </p:sp>
      <p:pic>
        <p:nvPicPr>
          <p:cNvPr id="457" name="Picture 3" descr=""/>
          <p:cNvPicPr/>
          <p:nvPr/>
        </p:nvPicPr>
        <p:blipFill>
          <a:blip r:embed="rId1"/>
          <a:stretch/>
        </p:blipFill>
        <p:spPr>
          <a:xfrm>
            <a:off x="1579320" y="3141000"/>
            <a:ext cx="9029880" cy="307584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Ice cream arrival on time</a:t>
            </a:r>
            <a:endParaRPr b="0" lang="en-US" sz="4000" spc="-1" strike="noStrike">
              <a:latin typeface="Arial"/>
            </a:endParaRPr>
          </a:p>
        </p:txBody>
      </p:sp>
      <p:sp>
        <p:nvSpPr>
          <p:cNvPr id="459"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0.2 threshold</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 False positive every 100 experiments</a:t>
            </a:r>
            <a:endParaRPr b="0" lang="en-US" sz="2200" spc="-1" strike="noStrike">
              <a:latin typeface="Arial"/>
            </a:endParaRPr>
          </a:p>
        </p:txBody>
      </p:sp>
      <p:pic>
        <p:nvPicPr>
          <p:cNvPr id="460" name="Picture 3" descr=""/>
          <p:cNvPicPr/>
          <p:nvPr/>
        </p:nvPicPr>
        <p:blipFill>
          <a:blip r:embed="rId1"/>
          <a:stretch/>
        </p:blipFill>
        <p:spPr>
          <a:xfrm>
            <a:off x="947160" y="3331080"/>
            <a:ext cx="9687240" cy="31046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Consider giving each group a task</a:t>
            </a:r>
            <a:endParaRPr b="0" lang="en-US" sz="4000" spc="-1" strike="noStrike">
              <a:latin typeface="Arial"/>
            </a:endParaRPr>
          </a:p>
        </p:txBody>
      </p:sp>
      <p:sp>
        <p:nvSpPr>
          <p:cNvPr id="26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DataCamp</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https://learn.datacamp.com/projects/184</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values </a:t>
            </a:r>
            <a:endParaRPr b="0" lang="en-US" sz="4000" spc="-1" strike="noStrike">
              <a:latin typeface="Arial"/>
            </a:endParaRPr>
          </a:p>
        </p:txBody>
      </p:sp>
      <p:sp>
        <p:nvSpPr>
          <p:cNvPr id="462" name="CustomShape 2"/>
          <p:cNvSpPr/>
          <p:nvPr/>
        </p:nvSpPr>
        <p:spPr>
          <a:xfrm>
            <a:off x="1202760" y="2011680"/>
            <a:ext cx="9783000" cy="4205160"/>
          </a:xfrm>
          <a:prstGeom prst="rect">
            <a:avLst/>
          </a:prstGeom>
          <a:noFill/>
          <a:ln>
            <a:noFill/>
          </a:ln>
        </p:spPr>
        <p:style>
          <a:lnRef idx="0"/>
          <a:fillRef idx="0"/>
          <a:effectRef idx="0"/>
          <a:fontRef idx="minor"/>
        </p:style>
      </p:sp>
      <p:pic>
        <p:nvPicPr>
          <p:cNvPr id="463" name="Picture 3" descr=""/>
          <p:cNvPicPr/>
          <p:nvPr/>
        </p:nvPicPr>
        <p:blipFill>
          <a:blip r:embed="rId1"/>
          <a:stretch/>
        </p:blipFill>
        <p:spPr>
          <a:xfrm>
            <a:off x="4867920" y="667440"/>
            <a:ext cx="4732200" cy="1830600"/>
          </a:xfrm>
          <a:prstGeom prst="rect">
            <a:avLst/>
          </a:prstGeom>
          <a:ln>
            <a:noFill/>
          </a:ln>
        </p:spPr>
      </p:pic>
      <p:pic>
        <p:nvPicPr>
          <p:cNvPr id="464" name="Picture 4" descr=""/>
          <p:cNvPicPr/>
          <p:nvPr/>
        </p:nvPicPr>
        <p:blipFill>
          <a:blip r:embed="rId2"/>
          <a:stretch/>
        </p:blipFill>
        <p:spPr>
          <a:xfrm>
            <a:off x="2076480" y="3102840"/>
            <a:ext cx="6699240" cy="33328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values </a:t>
            </a:r>
            <a:endParaRPr b="0" lang="en-US" sz="4000" spc="-1" strike="noStrike">
              <a:latin typeface="Arial"/>
            </a:endParaRPr>
          </a:p>
        </p:txBody>
      </p:sp>
      <p:sp>
        <p:nvSpPr>
          <p:cNvPr id="466" name="CustomShape 2"/>
          <p:cNvSpPr/>
          <p:nvPr/>
        </p:nvSpPr>
        <p:spPr>
          <a:xfrm>
            <a:off x="1202760" y="2011680"/>
            <a:ext cx="9783000" cy="4205160"/>
          </a:xfrm>
          <a:prstGeom prst="rect">
            <a:avLst/>
          </a:prstGeom>
          <a:noFill/>
          <a:ln>
            <a:noFill/>
          </a:ln>
        </p:spPr>
        <p:style>
          <a:lnRef idx="0"/>
          <a:fillRef idx="0"/>
          <a:effectRef idx="0"/>
          <a:fontRef idx="minor"/>
        </p:style>
      </p:sp>
      <p:pic>
        <p:nvPicPr>
          <p:cNvPr id="467" name="Picture 3" descr=""/>
          <p:cNvPicPr/>
          <p:nvPr/>
        </p:nvPicPr>
        <p:blipFill>
          <a:blip r:embed="rId1"/>
          <a:stretch/>
        </p:blipFill>
        <p:spPr>
          <a:xfrm>
            <a:off x="4867920" y="667440"/>
            <a:ext cx="4732200" cy="1830600"/>
          </a:xfrm>
          <a:prstGeom prst="rect">
            <a:avLst/>
          </a:prstGeom>
          <a:ln>
            <a:noFill/>
          </a:ln>
        </p:spPr>
      </p:pic>
      <p:pic>
        <p:nvPicPr>
          <p:cNvPr id="468" name="Picture 4" descr=""/>
          <p:cNvPicPr/>
          <p:nvPr/>
        </p:nvPicPr>
        <p:blipFill>
          <a:blip r:embed="rId2"/>
          <a:stretch/>
        </p:blipFill>
        <p:spPr>
          <a:xfrm>
            <a:off x="2076480" y="3102840"/>
            <a:ext cx="6699240" cy="3332880"/>
          </a:xfrm>
          <a:prstGeom prst="rect">
            <a:avLst/>
          </a:prstGeom>
          <a:ln>
            <a:noFill/>
          </a:ln>
        </p:spPr>
      </p:pic>
      <p:sp>
        <p:nvSpPr>
          <p:cNvPr id="469" name="CustomShape 3"/>
          <p:cNvSpPr/>
          <p:nvPr/>
        </p:nvSpPr>
        <p:spPr>
          <a:xfrm>
            <a:off x="9144000" y="3896640"/>
            <a:ext cx="27154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1- medication interaction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2- missed a dose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3- allergy </a:t>
            </a:r>
            <a:endParaRPr b="0" lang="en-US" sz="1800" spc="-1" strike="noStrike">
              <a:latin typeface="Arial"/>
            </a:endParaRPr>
          </a:p>
        </p:txBody>
      </p:sp>
      <p:sp>
        <p:nvSpPr>
          <p:cNvPr id="470" name="CustomShape 4"/>
          <p:cNvSpPr/>
          <p:nvPr/>
        </p:nvSpPr>
        <p:spPr>
          <a:xfrm>
            <a:off x="51120" y="4450680"/>
            <a:ext cx="18896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ar-EG" sz="1800" spc="-1" strike="noStrike">
                <a:solidFill>
                  <a:srgbClr val="ffffff"/>
                </a:solidFill>
                <a:latin typeface="Corbel"/>
                <a:cs typeface="DejaVu Sans"/>
              </a:rPr>
              <a:t>حاسس اني خفيت</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P values </a:t>
            </a:r>
            <a:endParaRPr b="0" lang="en-US" sz="4000" spc="-1" strike="noStrike">
              <a:latin typeface="Arial"/>
            </a:endParaRPr>
          </a:p>
        </p:txBody>
      </p:sp>
      <p:sp>
        <p:nvSpPr>
          <p:cNvPr id="472" name="CustomShape 2"/>
          <p:cNvSpPr/>
          <p:nvPr/>
        </p:nvSpPr>
        <p:spPr>
          <a:xfrm>
            <a:off x="1202760" y="2011680"/>
            <a:ext cx="9783000" cy="4205160"/>
          </a:xfrm>
          <a:prstGeom prst="rect">
            <a:avLst/>
          </a:prstGeom>
          <a:noFill/>
          <a:ln>
            <a:noFill/>
          </a:ln>
        </p:spPr>
        <p:style>
          <a:lnRef idx="0"/>
          <a:fillRef idx="0"/>
          <a:effectRef idx="0"/>
          <a:fontRef idx="minor"/>
        </p:style>
      </p:sp>
      <p:pic>
        <p:nvPicPr>
          <p:cNvPr id="473" name="Picture 3" descr=""/>
          <p:cNvPicPr/>
          <p:nvPr/>
        </p:nvPicPr>
        <p:blipFill>
          <a:blip r:embed="rId1"/>
          <a:stretch/>
        </p:blipFill>
        <p:spPr>
          <a:xfrm>
            <a:off x="4867920" y="667440"/>
            <a:ext cx="4732200" cy="1830600"/>
          </a:xfrm>
          <a:prstGeom prst="rect">
            <a:avLst/>
          </a:prstGeom>
          <a:ln>
            <a:noFill/>
          </a:ln>
        </p:spPr>
      </p:pic>
      <p:pic>
        <p:nvPicPr>
          <p:cNvPr id="474" name="Picture 4" descr=""/>
          <p:cNvPicPr/>
          <p:nvPr/>
        </p:nvPicPr>
        <p:blipFill>
          <a:blip r:embed="rId2"/>
          <a:stretch/>
        </p:blipFill>
        <p:spPr>
          <a:xfrm>
            <a:off x="2076480" y="3102840"/>
            <a:ext cx="6699240" cy="3332880"/>
          </a:xfrm>
          <a:prstGeom prst="rect">
            <a:avLst/>
          </a:prstGeom>
          <a:ln>
            <a:noFill/>
          </a:ln>
        </p:spPr>
      </p:pic>
      <p:sp>
        <p:nvSpPr>
          <p:cNvPr id="475" name="CustomShape 3"/>
          <p:cNvSpPr/>
          <p:nvPr/>
        </p:nvSpPr>
        <p:spPr>
          <a:xfrm>
            <a:off x="9144000" y="3896640"/>
            <a:ext cx="27154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1- medication interaction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2- missed a dose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3- allergy </a:t>
            </a:r>
            <a:endParaRPr b="0" lang="en-US" sz="1800" spc="-1" strike="noStrike">
              <a:latin typeface="Arial"/>
            </a:endParaRPr>
          </a:p>
        </p:txBody>
      </p:sp>
      <p:sp>
        <p:nvSpPr>
          <p:cNvPr id="476" name="CustomShape 4"/>
          <p:cNvSpPr/>
          <p:nvPr/>
        </p:nvSpPr>
        <p:spPr>
          <a:xfrm>
            <a:off x="51120" y="4450680"/>
            <a:ext cx="18896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ar-EG" sz="1800" spc="-1" strike="noStrike">
                <a:solidFill>
                  <a:srgbClr val="ffffff"/>
                </a:solidFill>
                <a:latin typeface="Corbel"/>
                <a:cs typeface="DejaVu Sans"/>
              </a:rPr>
              <a:t>حاسس اني خفيت</a:t>
            </a:r>
            <a:endParaRPr b="0" lang="en-US" sz="1800" spc="-1" strike="noStrike">
              <a:latin typeface="Arial"/>
            </a:endParaRPr>
          </a:p>
        </p:txBody>
      </p:sp>
      <p:sp>
        <p:nvSpPr>
          <p:cNvPr id="477" name="CustomShape 5"/>
          <p:cNvSpPr/>
          <p:nvPr/>
        </p:nvSpPr>
        <p:spPr>
          <a:xfrm>
            <a:off x="9295920" y="6238440"/>
            <a:ext cx="281304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0000"/>
                </a:solidFill>
                <a:latin typeface="Corbel"/>
                <a:ea typeface="DejaVu Sans"/>
              </a:rPr>
              <a:t>Just by chance!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8" name="CustomShape 1"/>
          <p:cNvSpPr/>
          <p:nvPr/>
        </p:nvSpPr>
        <p:spPr>
          <a:xfrm>
            <a:off x="1202760" y="284040"/>
            <a:ext cx="9783000" cy="1507680"/>
          </a:xfrm>
          <a:prstGeom prst="rect">
            <a:avLst/>
          </a:prstGeom>
          <a:noFill/>
          <a:ln>
            <a:noFill/>
          </a:ln>
        </p:spPr>
        <p:style>
          <a:lnRef idx="0"/>
          <a:fillRef idx="0"/>
          <a:effectRef idx="0"/>
          <a:fontRef idx="minor"/>
        </p:style>
      </p:sp>
      <p:sp>
        <p:nvSpPr>
          <p:cNvPr id="479" name="CustomShape 2"/>
          <p:cNvSpPr/>
          <p:nvPr/>
        </p:nvSpPr>
        <p:spPr>
          <a:xfrm>
            <a:off x="1202760" y="2011680"/>
            <a:ext cx="9783000" cy="4205160"/>
          </a:xfrm>
          <a:prstGeom prst="rect">
            <a:avLst/>
          </a:prstGeom>
          <a:noFill/>
          <a:ln>
            <a:noFill/>
          </a:ln>
        </p:spPr>
        <p:style>
          <a:lnRef idx="0"/>
          <a:fillRef idx="0"/>
          <a:effectRef idx="0"/>
          <a:fontRef idx="minor"/>
        </p:style>
      </p:sp>
      <p:pic>
        <p:nvPicPr>
          <p:cNvPr id="480" name="Picture 3" descr=""/>
          <p:cNvPicPr/>
          <p:nvPr/>
        </p:nvPicPr>
        <p:blipFill>
          <a:blip r:embed="rId1"/>
          <a:stretch/>
        </p:blipFill>
        <p:spPr>
          <a:xfrm>
            <a:off x="83880" y="1537920"/>
            <a:ext cx="12021120" cy="5152680"/>
          </a:xfrm>
          <a:prstGeom prst="rect">
            <a:avLst/>
          </a:prstGeom>
          <a:ln>
            <a:noFill/>
          </a:ln>
        </p:spPr>
      </p:pic>
      <p:sp>
        <p:nvSpPr>
          <p:cNvPr id="481" name="CustomShape 3"/>
          <p:cNvSpPr/>
          <p:nvPr/>
        </p:nvSpPr>
        <p:spPr>
          <a:xfrm>
            <a:off x="9667080" y="2969280"/>
            <a:ext cx="14385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By chance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decide? </a:t>
            </a:r>
            <a:endParaRPr b="0" lang="en-US" sz="4000" spc="-1" strike="noStrike">
              <a:latin typeface="Arial"/>
            </a:endParaRPr>
          </a:p>
        </p:txBody>
      </p:sp>
      <p:sp>
        <p:nvSpPr>
          <p:cNvPr id="483" name="CustomShape 2"/>
          <p:cNvSpPr/>
          <p:nvPr/>
        </p:nvSpPr>
        <p:spPr>
          <a:xfrm>
            <a:off x="1202760" y="2011680"/>
            <a:ext cx="9783000" cy="4205160"/>
          </a:xfrm>
          <a:prstGeom prst="rect">
            <a:avLst/>
          </a:prstGeom>
          <a:noFill/>
          <a:ln>
            <a:noFill/>
          </a:ln>
        </p:spPr>
        <p:style>
          <a:lnRef idx="0"/>
          <a:fillRef idx="0"/>
          <a:effectRef idx="0"/>
          <a:fontRef idx="minor"/>
        </p:style>
      </p:sp>
      <p:pic>
        <p:nvPicPr>
          <p:cNvPr id="484" name="Picture 4" descr=""/>
          <p:cNvPicPr/>
          <p:nvPr/>
        </p:nvPicPr>
        <p:blipFill>
          <a:blip r:embed="rId1"/>
          <a:stretch/>
        </p:blipFill>
        <p:spPr>
          <a:xfrm>
            <a:off x="1650960" y="2219040"/>
            <a:ext cx="8886960" cy="3790440"/>
          </a:xfrm>
          <a:prstGeom prst="rect">
            <a:avLst/>
          </a:prstGeom>
          <a:ln>
            <a:noFill/>
          </a:ln>
        </p:spPr>
      </p:pic>
      <p:sp>
        <p:nvSpPr>
          <p:cNvPr id="485" name="CustomShape 3"/>
          <p:cNvSpPr/>
          <p:nvPr/>
        </p:nvSpPr>
        <p:spPr>
          <a:xfrm>
            <a:off x="4026960" y="6425280"/>
            <a:ext cx="2931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Is it random chance?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to decide? </a:t>
            </a:r>
            <a:endParaRPr b="0" lang="en-US" sz="4000" spc="-1" strike="noStrike">
              <a:latin typeface="Arial"/>
            </a:endParaRPr>
          </a:p>
        </p:txBody>
      </p:sp>
      <p:sp>
        <p:nvSpPr>
          <p:cNvPr id="487" name="CustomShape 2"/>
          <p:cNvSpPr/>
          <p:nvPr/>
        </p:nvSpPr>
        <p:spPr>
          <a:xfrm>
            <a:off x="1202760" y="2011680"/>
            <a:ext cx="9783000" cy="4205160"/>
          </a:xfrm>
          <a:prstGeom prst="rect">
            <a:avLst/>
          </a:prstGeom>
          <a:noFill/>
          <a:ln>
            <a:noFill/>
          </a:ln>
        </p:spPr>
        <p:style>
          <a:lnRef idx="0"/>
          <a:fillRef idx="0"/>
          <a:effectRef idx="0"/>
          <a:fontRef idx="minor"/>
        </p:style>
      </p:sp>
      <p:pic>
        <p:nvPicPr>
          <p:cNvPr id="488" name="Picture 4" descr=""/>
          <p:cNvPicPr/>
          <p:nvPr/>
        </p:nvPicPr>
        <p:blipFill>
          <a:blip r:embed="rId1"/>
          <a:stretch/>
        </p:blipFill>
        <p:spPr>
          <a:xfrm>
            <a:off x="1650960" y="2219040"/>
            <a:ext cx="8886960" cy="3790440"/>
          </a:xfrm>
          <a:prstGeom prst="rect">
            <a:avLst/>
          </a:prstGeom>
          <a:ln>
            <a:noFill/>
          </a:ln>
        </p:spPr>
      </p:pic>
      <p:sp>
        <p:nvSpPr>
          <p:cNvPr id="489" name="CustomShape 3"/>
          <p:cNvSpPr/>
          <p:nvPr/>
        </p:nvSpPr>
        <p:spPr>
          <a:xfrm>
            <a:off x="4026960" y="6425280"/>
            <a:ext cx="2931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Is it random chance? </a:t>
            </a:r>
            <a:endParaRPr b="0" lang="en-US" sz="1800" spc="-1" strike="noStrike">
              <a:latin typeface="Arial"/>
            </a:endParaRPr>
          </a:p>
        </p:txBody>
      </p:sp>
      <p:sp>
        <p:nvSpPr>
          <p:cNvPr id="490" name="CustomShape 4"/>
          <p:cNvSpPr/>
          <p:nvPr/>
        </p:nvSpPr>
        <p:spPr>
          <a:xfrm>
            <a:off x="1343160" y="2406240"/>
            <a:ext cx="28634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ea typeface="DejaVu Sans"/>
              </a:rPr>
              <a:t>Cured by psychology</a:t>
            </a:r>
            <a:endParaRPr b="0" lang="en-US" sz="1800" spc="-1" strike="noStrike">
              <a:latin typeface="Arial"/>
            </a:endParaRPr>
          </a:p>
        </p:txBody>
      </p:sp>
      <p:sp>
        <p:nvSpPr>
          <p:cNvPr id="491" name="CustomShape 5"/>
          <p:cNvSpPr/>
          <p:nvPr/>
        </p:nvSpPr>
        <p:spPr>
          <a:xfrm>
            <a:off x="6825240" y="2221560"/>
            <a:ext cx="3474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ea typeface="DejaVu Sans"/>
              </a:rPr>
              <a:t>Not cured </a:t>
            </a:r>
            <a:r>
              <a:rPr b="1" lang="en-US" sz="1800" spc="-1" strike="noStrike">
                <a:solidFill>
                  <a:srgbClr val="000000"/>
                </a:solidFill>
                <a:latin typeface="Wingdings"/>
                <a:ea typeface="DejaVu Sans"/>
              </a:rPr>
              <a:t></a:t>
            </a:r>
            <a:r>
              <a:rPr b="1" lang="en-US" sz="1800" spc="-1" strike="noStrike">
                <a:solidFill>
                  <a:srgbClr val="000000"/>
                </a:solidFill>
                <a:latin typeface="Corbel"/>
                <a:ea typeface="DejaVu Sans"/>
              </a:rPr>
              <a:t> missed doses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How confident are we?</a:t>
            </a:r>
            <a:endParaRPr b="0" lang="en-US" sz="4000" spc="-1" strike="noStrike">
              <a:latin typeface="Arial"/>
            </a:endParaRPr>
          </a:p>
        </p:txBody>
      </p:sp>
      <p:sp>
        <p:nvSpPr>
          <p:cNvPr id="493" name="CustomShape 2"/>
          <p:cNvSpPr/>
          <p:nvPr/>
        </p:nvSpPr>
        <p:spPr>
          <a:xfrm>
            <a:off x="1202760" y="2011680"/>
            <a:ext cx="9783000" cy="4205160"/>
          </a:xfrm>
          <a:prstGeom prst="rect">
            <a:avLst/>
          </a:prstGeom>
          <a:noFill/>
          <a:ln>
            <a:noFill/>
          </a:ln>
        </p:spPr>
        <p:style>
          <a:lnRef idx="0"/>
          <a:fillRef idx="0"/>
          <a:effectRef idx="0"/>
          <a:fontRef idx="minor"/>
        </p:style>
      </p:sp>
      <p:pic>
        <p:nvPicPr>
          <p:cNvPr id="494" name="Picture 3" descr=""/>
          <p:cNvPicPr/>
          <p:nvPr/>
        </p:nvPicPr>
        <p:blipFill>
          <a:blip r:embed="rId1"/>
          <a:stretch/>
        </p:blipFill>
        <p:spPr>
          <a:xfrm>
            <a:off x="1603440" y="2445480"/>
            <a:ext cx="8982360" cy="3771360"/>
          </a:xfrm>
          <a:prstGeom prst="rect">
            <a:avLst/>
          </a:prstGeom>
          <a:ln>
            <a:noFill/>
          </a:ln>
        </p:spPr>
      </p:pic>
      <p:sp>
        <p:nvSpPr>
          <p:cNvPr id="495" name="CustomShape 3"/>
          <p:cNvSpPr/>
          <p:nvPr/>
        </p:nvSpPr>
        <p:spPr>
          <a:xfrm>
            <a:off x="4205880" y="2445480"/>
            <a:ext cx="3777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ea typeface="DejaVu Sans"/>
              </a:rPr>
              <a:t>Random things may happen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6" name="CustomShape 1"/>
          <p:cNvSpPr/>
          <p:nvPr/>
        </p:nvSpPr>
        <p:spPr>
          <a:xfrm>
            <a:off x="1202760" y="284040"/>
            <a:ext cx="9783000" cy="1507680"/>
          </a:xfrm>
          <a:prstGeom prst="rect">
            <a:avLst/>
          </a:prstGeom>
          <a:noFill/>
          <a:ln>
            <a:noFill/>
          </a:ln>
        </p:spPr>
        <p:style>
          <a:lnRef idx="0"/>
          <a:fillRef idx="0"/>
          <a:effectRef idx="0"/>
          <a:fontRef idx="minor"/>
        </p:style>
      </p:sp>
      <p:sp>
        <p:nvSpPr>
          <p:cNvPr id="497" name="CustomShape 2"/>
          <p:cNvSpPr/>
          <p:nvPr/>
        </p:nvSpPr>
        <p:spPr>
          <a:xfrm>
            <a:off x="1202760" y="2011680"/>
            <a:ext cx="9783000" cy="4205160"/>
          </a:xfrm>
          <a:prstGeom prst="rect">
            <a:avLst/>
          </a:prstGeom>
          <a:noFill/>
          <a:ln>
            <a:noFill/>
          </a:ln>
        </p:spPr>
        <p:style>
          <a:lnRef idx="0"/>
          <a:fillRef idx="0"/>
          <a:effectRef idx="0"/>
          <a:fontRef idx="minor"/>
        </p:style>
      </p:sp>
      <p:pic>
        <p:nvPicPr>
          <p:cNvPr id="498" name="Picture 3" descr=""/>
          <p:cNvPicPr/>
          <p:nvPr/>
        </p:nvPicPr>
        <p:blipFill>
          <a:blip r:embed="rId1"/>
          <a:stretch/>
        </p:blipFill>
        <p:spPr>
          <a:xfrm>
            <a:off x="1331640" y="1792800"/>
            <a:ext cx="9525240" cy="493344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But how small?</a:t>
            </a:r>
            <a:endParaRPr b="0" lang="en-US" sz="4000" spc="-1" strike="noStrike">
              <a:latin typeface="Arial"/>
            </a:endParaRPr>
          </a:p>
        </p:txBody>
      </p:sp>
      <p:sp>
        <p:nvSpPr>
          <p:cNvPr id="500" name="CustomShape 2"/>
          <p:cNvSpPr/>
          <p:nvPr/>
        </p:nvSpPr>
        <p:spPr>
          <a:xfrm>
            <a:off x="1202760" y="2011680"/>
            <a:ext cx="9783000" cy="4205160"/>
          </a:xfrm>
          <a:prstGeom prst="rect">
            <a:avLst/>
          </a:prstGeom>
          <a:noFill/>
          <a:ln>
            <a:noFill/>
          </a:ln>
        </p:spPr>
        <p:style>
          <a:lnRef idx="0"/>
          <a:fillRef idx="0"/>
          <a:effectRef idx="0"/>
          <a:fontRef idx="minor"/>
        </p:style>
      </p:sp>
      <p:pic>
        <p:nvPicPr>
          <p:cNvPr id="501" name="Picture 3" descr=""/>
          <p:cNvPicPr/>
          <p:nvPr/>
        </p:nvPicPr>
        <p:blipFill>
          <a:blip r:embed="rId1"/>
          <a:stretch/>
        </p:blipFill>
        <p:spPr>
          <a:xfrm>
            <a:off x="1839600" y="1892880"/>
            <a:ext cx="8509320" cy="4964040"/>
          </a:xfrm>
          <a:prstGeom prst="rect">
            <a:avLst/>
          </a:prstGeom>
          <a:ln>
            <a:noFill/>
          </a:ln>
        </p:spPr>
      </p:pic>
      <p:sp>
        <p:nvSpPr>
          <p:cNvPr id="502" name="CustomShape 3"/>
          <p:cNvSpPr/>
          <p:nvPr/>
        </p:nvSpPr>
        <p:spPr>
          <a:xfrm>
            <a:off x="10291680" y="4006080"/>
            <a:ext cx="18910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Threshold</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Default action/ null hypothesis world</a:t>
            </a:r>
            <a:endParaRPr b="0" lang="en-US" sz="4000" spc="-1" strike="noStrike">
              <a:latin typeface="Arial"/>
            </a:endParaRPr>
          </a:p>
        </p:txBody>
      </p:sp>
      <p:sp>
        <p:nvSpPr>
          <p:cNvPr id="504"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Probability that something strange like this happens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Agenda</a:t>
            </a:r>
            <a:r>
              <a:rPr b="0" lang="en-US" sz="4000" spc="-1" strike="noStrike" cap="all">
                <a:solidFill>
                  <a:srgbClr val="ffffff"/>
                </a:solidFill>
                <a:latin typeface="Corbel"/>
                <a:ea typeface="DejaVu Sans"/>
              </a:rPr>
              <a:t>	</a:t>
            </a:r>
            <a:endParaRPr b="0" lang="en-US" sz="4000" spc="-1" strike="noStrike">
              <a:latin typeface="Arial"/>
            </a:endParaRPr>
          </a:p>
        </p:txBody>
      </p:sp>
      <p:sp>
        <p:nvSpPr>
          <p:cNvPr id="26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Hypothesis testing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P-valuse</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Confidence interval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Classical tests</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Central limit theorem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bootstrapping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Mobile game project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What’s the reason?</a:t>
            </a:r>
            <a:endParaRPr b="0" lang="en-US" sz="4000" spc="-1" strike="noStrike">
              <a:latin typeface="Arial"/>
            </a:endParaRPr>
          </a:p>
        </p:txBody>
      </p:sp>
      <p:sp>
        <p:nvSpPr>
          <p:cNvPr id="506" name="CustomShape 2"/>
          <p:cNvSpPr/>
          <p:nvPr/>
        </p:nvSpPr>
        <p:spPr>
          <a:xfrm>
            <a:off x="1202760" y="2011680"/>
            <a:ext cx="9783000" cy="4205160"/>
          </a:xfrm>
          <a:prstGeom prst="rect">
            <a:avLst/>
          </a:prstGeom>
          <a:noFill/>
          <a:ln>
            <a:noFill/>
          </a:ln>
        </p:spPr>
        <p:style>
          <a:lnRef idx="0"/>
          <a:fillRef idx="0"/>
          <a:effectRef idx="0"/>
          <a:fontRef idx="minor"/>
        </p:style>
      </p:sp>
      <p:pic>
        <p:nvPicPr>
          <p:cNvPr id="507" name="Picture 4" descr=""/>
          <p:cNvPicPr/>
          <p:nvPr/>
        </p:nvPicPr>
        <p:blipFill>
          <a:blip r:embed="rId1"/>
          <a:stretch/>
        </p:blipFill>
        <p:spPr>
          <a:xfrm>
            <a:off x="1461600" y="2638080"/>
            <a:ext cx="8925120" cy="2952000"/>
          </a:xfrm>
          <a:prstGeom prst="rect">
            <a:avLst/>
          </a:prstGeom>
          <a:ln>
            <a:noFill/>
          </a:ln>
        </p:spPr>
      </p:pic>
      <p:sp>
        <p:nvSpPr>
          <p:cNvPr id="508" name="CustomShape 3"/>
          <p:cNvSpPr/>
          <p:nvPr/>
        </p:nvSpPr>
        <p:spPr>
          <a:xfrm>
            <a:off x="7135560" y="6346440"/>
            <a:ext cx="29808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Null hypothesis world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Repeating experiment </a:t>
            </a:r>
            <a:endParaRPr b="0" lang="en-US" sz="4000" spc="-1" strike="noStrike">
              <a:latin typeface="Arial"/>
            </a:endParaRPr>
          </a:p>
        </p:txBody>
      </p:sp>
      <p:sp>
        <p:nvSpPr>
          <p:cNvPr id="510" name="CustomShape 2"/>
          <p:cNvSpPr/>
          <p:nvPr/>
        </p:nvSpPr>
        <p:spPr>
          <a:xfrm>
            <a:off x="1202760" y="2011680"/>
            <a:ext cx="9783000" cy="4205160"/>
          </a:xfrm>
          <a:prstGeom prst="rect">
            <a:avLst/>
          </a:prstGeom>
          <a:noFill/>
          <a:ln>
            <a:noFill/>
          </a:ln>
        </p:spPr>
        <p:style>
          <a:lnRef idx="0"/>
          <a:fillRef idx="0"/>
          <a:effectRef idx="0"/>
          <a:fontRef idx="minor"/>
        </p:style>
      </p:sp>
      <p:pic>
        <p:nvPicPr>
          <p:cNvPr id="511" name="Picture 3" descr=""/>
          <p:cNvPicPr/>
          <p:nvPr/>
        </p:nvPicPr>
        <p:blipFill>
          <a:blip r:embed="rId1"/>
          <a:stretch/>
        </p:blipFill>
        <p:spPr>
          <a:xfrm>
            <a:off x="1050840" y="1971000"/>
            <a:ext cx="10087200" cy="488592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One time… Just by chance</a:t>
            </a:r>
            <a:endParaRPr b="0" lang="en-US" sz="4000" spc="-1" strike="noStrike">
              <a:latin typeface="Arial"/>
            </a:endParaRPr>
          </a:p>
        </p:txBody>
      </p:sp>
      <p:sp>
        <p:nvSpPr>
          <p:cNvPr id="51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    </a:t>
            </a:r>
            <a:endParaRPr b="0" lang="en-US" sz="2200" spc="-1" strike="noStrike">
              <a:latin typeface="Arial"/>
            </a:endParaRPr>
          </a:p>
        </p:txBody>
      </p:sp>
      <p:pic>
        <p:nvPicPr>
          <p:cNvPr id="514" name="Picture 3" descr=""/>
          <p:cNvPicPr/>
          <p:nvPr/>
        </p:nvPicPr>
        <p:blipFill>
          <a:blip r:embed="rId1"/>
          <a:stretch/>
        </p:blipFill>
        <p:spPr>
          <a:xfrm>
            <a:off x="1774800" y="2626200"/>
            <a:ext cx="8639280" cy="3809520"/>
          </a:xfrm>
          <a:prstGeom prst="rect">
            <a:avLst/>
          </a:prstGeom>
          <a:ln>
            <a:noFill/>
          </a:ln>
        </p:spPr>
      </p:pic>
      <p:sp>
        <p:nvSpPr>
          <p:cNvPr id="515" name="CustomShape 3"/>
          <p:cNvSpPr/>
          <p:nvPr/>
        </p:nvSpPr>
        <p:spPr>
          <a:xfrm>
            <a:off x="2189880" y="2037960"/>
            <a:ext cx="89211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Conclusion : Different groups                                     </a:t>
            </a:r>
            <a:r>
              <a:rPr b="1" lang="en-US" sz="1800" spc="-1" strike="noStrike">
                <a:solidFill>
                  <a:srgbClr val="ffff00"/>
                </a:solidFill>
                <a:latin typeface="Corbel"/>
                <a:ea typeface="DejaVu Sans"/>
              </a:rPr>
              <a:t>FALSE POSITIVE</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0.05 threshold</a:t>
            </a:r>
            <a:endParaRPr b="0" lang="en-US" sz="4000" spc="-1" strike="noStrike">
              <a:latin typeface="Arial"/>
            </a:endParaRPr>
          </a:p>
        </p:txBody>
      </p:sp>
      <p:sp>
        <p:nvSpPr>
          <p:cNvPr id="517"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5% of times, this would happen just by chance</a:t>
            </a:r>
            <a:endParaRPr b="0" lang="en-US" sz="2200" spc="-1" strike="noStrike">
              <a:latin typeface="Arial"/>
            </a:endParaRPr>
          </a:p>
        </p:txBody>
      </p:sp>
      <p:pic>
        <p:nvPicPr>
          <p:cNvPr id="518" name="Picture 3" descr=""/>
          <p:cNvPicPr/>
          <p:nvPr/>
        </p:nvPicPr>
        <p:blipFill>
          <a:blip r:embed="rId1"/>
          <a:stretch/>
        </p:blipFill>
        <p:spPr>
          <a:xfrm>
            <a:off x="1193760" y="2352600"/>
            <a:ext cx="9792000" cy="306648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Difference between groups</a:t>
            </a:r>
            <a:endParaRPr b="0" lang="en-US" sz="4000" spc="-1" strike="noStrike">
              <a:latin typeface="Arial"/>
            </a:endParaRPr>
          </a:p>
        </p:txBody>
      </p:sp>
      <p:sp>
        <p:nvSpPr>
          <p:cNvPr id="520"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ea typeface="DejaVu Sans"/>
              </a:rPr>
              <a:t>5% of times, this would happen just by chance</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pic>
        <p:nvPicPr>
          <p:cNvPr id="521" name="Picture 3" descr=""/>
          <p:cNvPicPr/>
          <p:nvPr/>
        </p:nvPicPr>
        <p:blipFill>
          <a:blip r:embed="rId1"/>
          <a:stretch/>
        </p:blipFill>
        <p:spPr>
          <a:xfrm>
            <a:off x="1455480" y="2205000"/>
            <a:ext cx="9277560" cy="301860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Critical drug!</a:t>
            </a:r>
            <a:endParaRPr b="0" lang="en-US" sz="4000" spc="-1" strike="noStrike">
              <a:latin typeface="Arial"/>
            </a:endParaRPr>
          </a:p>
        </p:txBody>
      </p:sp>
      <p:sp>
        <p:nvSpPr>
          <p:cNvPr id="52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0.01 threshold  </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  </a:t>
            </a:r>
            <a:r>
              <a:rPr b="0" lang="en-US" sz="2200" spc="-1" strike="noStrike">
                <a:solidFill>
                  <a:srgbClr val="ffffff"/>
                </a:solidFill>
                <a:latin typeface="Corbel"/>
                <a:ea typeface="DejaVu Sans"/>
              </a:rPr>
              <a:t>1 False positive every 100 experiments</a:t>
            </a:r>
            <a:endParaRPr b="0" lang="en-US" sz="2200" spc="-1" strike="noStrike">
              <a:latin typeface="Arial"/>
            </a:endParaRPr>
          </a:p>
        </p:txBody>
      </p:sp>
      <p:pic>
        <p:nvPicPr>
          <p:cNvPr id="524" name="Picture 3" descr=""/>
          <p:cNvPicPr/>
          <p:nvPr/>
        </p:nvPicPr>
        <p:blipFill>
          <a:blip r:embed="rId1"/>
          <a:stretch/>
        </p:blipFill>
        <p:spPr>
          <a:xfrm>
            <a:off x="1579320" y="3141000"/>
            <a:ext cx="9029880" cy="307584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Ice cream arrival on time</a:t>
            </a:r>
            <a:endParaRPr b="0" lang="en-US" sz="4000" spc="-1" strike="noStrike">
              <a:latin typeface="Arial"/>
            </a:endParaRPr>
          </a:p>
        </p:txBody>
      </p:sp>
      <p:sp>
        <p:nvSpPr>
          <p:cNvPr id="526"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0.2 threshold</a:t>
            </a:r>
            <a:endParaRPr b="0" lang="en-US" sz="2200" spc="-1" strike="noStrike">
              <a:latin typeface="Arial"/>
            </a:endParaRPr>
          </a:p>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20 False positive every 100 experiments</a:t>
            </a:r>
            <a:endParaRPr b="0" lang="en-US" sz="2200" spc="-1" strike="noStrike">
              <a:latin typeface="Arial"/>
            </a:endParaRPr>
          </a:p>
        </p:txBody>
      </p:sp>
      <p:pic>
        <p:nvPicPr>
          <p:cNvPr id="527" name="Picture 3" descr=""/>
          <p:cNvPicPr/>
          <p:nvPr/>
        </p:nvPicPr>
        <p:blipFill>
          <a:blip r:embed="rId1"/>
          <a:stretch/>
        </p:blipFill>
        <p:spPr>
          <a:xfrm>
            <a:off x="947160" y="3331080"/>
            <a:ext cx="9687240" cy="310464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8"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End line</a:t>
            </a:r>
            <a:endParaRPr b="0" lang="en-US" sz="4000" spc="-1" strike="noStrike">
              <a:latin typeface="Arial"/>
            </a:endParaRPr>
          </a:p>
        </p:txBody>
      </p:sp>
      <p:sp>
        <p:nvSpPr>
          <p:cNvPr id="529"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Threshold 0.01</a:t>
            </a:r>
            <a:endParaRPr b="0" lang="en-US" sz="2200" spc="-1" strike="noStrike">
              <a:latin typeface="Arial"/>
            </a:endParaRPr>
          </a:p>
        </p:txBody>
      </p:sp>
      <p:pic>
        <p:nvPicPr>
          <p:cNvPr id="530" name="Picture 3" descr=""/>
          <p:cNvPicPr/>
          <p:nvPr/>
        </p:nvPicPr>
        <p:blipFill>
          <a:blip r:embed="rId1"/>
          <a:stretch/>
        </p:blipFill>
        <p:spPr>
          <a:xfrm>
            <a:off x="1202760" y="2921400"/>
            <a:ext cx="9077400" cy="351396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1"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Take the decision for threshold!</a:t>
            </a:r>
            <a:endParaRPr b="0" lang="en-US" sz="4000" spc="-1" strike="noStrike">
              <a:latin typeface="Arial"/>
            </a:endParaRPr>
          </a:p>
        </p:txBody>
      </p:sp>
      <p:sp>
        <p:nvSpPr>
          <p:cNvPr id="532" name="CustomShape 2"/>
          <p:cNvSpPr/>
          <p:nvPr/>
        </p:nvSpPr>
        <p:spPr>
          <a:xfrm>
            <a:off x="1202760" y="2011680"/>
            <a:ext cx="9783000" cy="4205160"/>
          </a:xfrm>
          <a:prstGeom prst="rect">
            <a:avLst/>
          </a:prstGeom>
          <a:noFill/>
          <a:ln>
            <a:noFill/>
          </a:ln>
        </p:spPr>
        <p:style>
          <a:lnRef idx="0"/>
          <a:fillRef idx="0"/>
          <a:effectRef idx="0"/>
          <a:fontRef idx="minor"/>
        </p:style>
      </p:sp>
      <p:pic>
        <p:nvPicPr>
          <p:cNvPr id="533" name="Picture 4" descr=""/>
          <p:cNvPicPr/>
          <p:nvPr/>
        </p:nvPicPr>
        <p:blipFill>
          <a:blip r:embed="rId1"/>
          <a:stretch/>
        </p:blipFill>
        <p:spPr>
          <a:xfrm>
            <a:off x="3468960" y="2779560"/>
            <a:ext cx="5251320" cy="343728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4"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One more tip</a:t>
            </a:r>
            <a:endParaRPr b="0" lang="en-US" sz="4000" spc="-1" strike="noStrike">
              <a:latin typeface="Arial"/>
            </a:endParaRPr>
          </a:p>
        </p:txBody>
      </p:sp>
      <p:sp>
        <p:nvSpPr>
          <p:cNvPr id="535" name="CustomShape 2"/>
          <p:cNvSpPr/>
          <p:nvPr/>
        </p:nvSpPr>
        <p:spPr>
          <a:xfrm>
            <a:off x="1202760" y="2011680"/>
            <a:ext cx="9783000" cy="4205160"/>
          </a:xfrm>
          <a:prstGeom prst="rect">
            <a:avLst/>
          </a:prstGeom>
          <a:noFill/>
          <a:ln>
            <a:noFill/>
          </a:ln>
        </p:spPr>
        <p:style>
          <a:lnRef idx="0"/>
          <a:fillRef idx="0"/>
          <a:effectRef idx="0"/>
          <a:fontRef idx="minor"/>
        </p:style>
      </p:sp>
      <p:pic>
        <p:nvPicPr>
          <p:cNvPr id="536" name="Picture 3" descr=""/>
          <p:cNvPicPr/>
          <p:nvPr/>
        </p:nvPicPr>
        <p:blipFill>
          <a:blip r:embed="rId1"/>
          <a:stretch/>
        </p:blipFill>
        <p:spPr>
          <a:xfrm>
            <a:off x="1352520" y="2247480"/>
            <a:ext cx="8953560" cy="3733200"/>
          </a:xfrm>
          <a:prstGeom prst="rect">
            <a:avLst/>
          </a:prstGeom>
          <a:ln>
            <a:noFill/>
          </a:ln>
        </p:spPr>
      </p:pic>
      <p:sp>
        <p:nvSpPr>
          <p:cNvPr id="537" name="CustomShape 3"/>
          <p:cNvSpPr/>
          <p:nvPr/>
        </p:nvSpPr>
        <p:spPr>
          <a:xfrm>
            <a:off x="4305240" y="2986560"/>
            <a:ext cx="335160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0000"/>
                </a:solidFill>
                <a:latin typeface="Corbel"/>
                <a:ea typeface="DejaVu Sans"/>
              </a:rPr>
              <a:t>8% diff</a:t>
            </a:r>
            <a:endParaRPr b="0" lang="en-US" sz="1800" spc="-1" strike="noStrike">
              <a:latin typeface="Arial"/>
            </a:endParaRPr>
          </a:p>
          <a:p>
            <a:pPr>
              <a:lnSpc>
                <a:spcPct val="100000"/>
              </a:lnSpc>
            </a:pPr>
            <a:r>
              <a:rPr b="0" lang="en-US" sz="1800" spc="-1" strike="noStrike">
                <a:solidFill>
                  <a:srgbClr val="ff0000"/>
                </a:solidFill>
                <a:latin typeface="Corbel"/>
                <a:ea typeface="DejaVu Sans"/>
              </a:rPr>
              <a:t>p = 0.24</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ea typeface="DejaVu Sans"/>
              </a:rPr>
              <a:t>What is the purpose ? </a:t>
            </a:r>
            <a:endParaRPr b="0" lang="en-US" sz="4000" spc="-1" strike="noStrike">
              <a:latin typeface="Arial"/>
            </a:endParaRPr>
          </a:p>
        </p:txBody>
      </p:sp>
      <p:sp>
        <p:nvSpPr>
          <p:cNvPr id="268"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1" lang="ar-EG" sz="2200" spc="-1" strike="noStrike">
                <a:solidFill>
                  <a:srgbClr val="ffffff"/>
                </a:solidFill>
                <a:latin typeface="Corbel"/>
                <a:cs typeface="DejaVu Sans"/>
              </a:rPr>
              <a:t>انتي جاية اشتغلي ايه؟</a:t>
            </a:r>
            <a:endParaRPr b="0" lang="en-US" sz="2200" spc="-1" strike="noStrike">
              <a:latin typeface="Arial"/>
            </a:endParaRPr>
          </a:p>
        </p:txBody>
      </p:sp>
      <p:sp>
        <p:nvSpPr>
          <p:cNvPr id="269" name="CustomShape 3"/>
          <p:cNvSpPr/>
          <p:nvPr/>
        </p:nvSpPr>
        <p:spPr>
          <a:xfrm>
            <a:off x="1202400" y="6422760"/>
            <a:ext cx="2999880" cy="36396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EBDD0A6F-B3D9-4B89-AE3B-231E3A64B6A0}" type="datetime1">
              <a:rPr b="0" lang="en-US" sz="1050" spc="-1" strike="noStrike">
                <a:solidFill>
                  <a:srgbClr val="ffffff"/>
                </a:solidFill>
                <a:latin typeface="Corbel"/>
                <a:ea typeface="DejaVu Sans"/>
              </a:rPr>
              <a:t>04/10/2022</a:t>
            </a:fld>
            <a:endParaRPr b="0" lang="en-US" sz="1050" spc="-1" strike="noStrike">
              <a:latin typeface="Arial"/>
            </a:endParaRPr>
          </a:p>
        </p:txBody>
      </p:sp>
      <p:sp>
        <p:nvSpPr>
          <p:cNvPr id="270" name="CustomShape 4"/>
          <p:cNvSpPr/>
          <p:nvPr/>
        </p:nvSpPr>
        <p:spPr>
          <a:xfrm>
            <a:off x="5596560" y="6422760"/>
            <a:ext cx="5043240" cy="36396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ea typeface="DejaVu Sans"/>
              </a:rPr>
              <a:t> </a:t>
            </a:r>
            <a:endParaRPr b="0" lang="en-US" sz="1050" spc="-1" strike="noStrike">
              <a:latin typeface="Arial"/>
            </a:endParaRPr>
          </a:p>
        </p:txBody>
      </p:sp>
      <p:sp>
        <p:nvSpPr>
          <p:cNvPr id="271" name="CustomShape 5"/>
          <p:cNvSpPr/>
          <p:nvPr/>
        </p:nvSpPr>
        <p:spPr>
          <a:xfrm>
            <a:off x="10658880" y="6422760"/>
            <a:ext cx="945360" cy="36396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DDA73402-5964-4540-BF8D-E6E269BDFDF8}" type="slidenum">
              <a:rPr b="0" lang="en-US" sz="1200" spc="-1" strike="noStrike">
                <a:solidFill>
                  <a:srgbClr val="ffffff"/>
                </a:solidFill>
                <a:latin typeface="Corbel"/>
                <a:ea typeface="DejaVu Sans"/>
              </a:rPr>
              <a:t>&lt;number&gt;</a:t>
            </a:fld>
            <a:endParaRPr b="0" lang="en-US" sz="1200" spc="-1" strike="noStrike">
              <a:latin typeface="Arial"/>
            </a:endParaRPr>
          </a:p>
        </p:txBody>
      </p:sp>
      <p:pic>
        <p:nvPicPr>
          <p:cNvPr id="272" name="Picture 7" descr=""/>
          <p:cNvPicPr/>
          <p:nvPr/>
        </p:nvPicPr>
        <p:blipFill>
          <a:blip r:embed="rId1"/>
          <a:stretch/>
        </p:blipFill>
        <p:spPr>
          <a:xfrm>
            <a:off x="4762440" y="1988640"/>
            <a:ext cx="7276680" cy="447984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8" name="CustomShape 1"/>
          <p:cNvSpPr/>
          <p:nvPr/>
        </p:nvSpPr>
        <p:spPr>
          <a:xfrm>
            <a:off x="1202760" y="284040"/>
            <a:ext cx="9783000" cy="1507680"/>
          </a:xfrm>
          <a:prstGeom prst="rect">
            <a:avLst/>
          </a:prstGeom>
          <a:noFill/>
          <a:ln>
            <a:noFill/>
          </a:ln>
        </p:spPr>
        <p:style>
          <a:lnRef idx="0"/>
          <a:fillRef idx="0"/>
          <a:effectRef idx="0"/>
          <a:fontRef idx="minor"/>
        </p:style>
      </p:sp>
      <p:sp>
        <p:nvSpPr>
          <p:cNvPr id="539" name="CustomShape 2"/>
          <p:cNvSpPr/>
          <p:nvPr/>
        </p:nvSpPr>
        <p:spPr>
          <a:xfrm>
            <a:off x="1202760" y="2011680"/>
            <a:ext cx="9783000" cy="4205160"/>
          </a:xfrm>
          <a:prstGeom prst="rect">
            <a:avLst/>
          </a:prstGeom>
          <a:noFill/>
          <a:ln>
            <a:noFill/>
          </a:ln>
        </p:spPr>
        <p:style>
          <a:lnRef idx="0"/>
          <a:fillRef idx="0"/>
          <a:effectRef idx="0"/>
          <a:fontRef idx="minor"/>
        </p:style>
      </p:sp>
      <p:pic>
        <p:nvPicPr>
          <p:cNvPr id="540" name="Picture 3" descr=""/>
          <p:cNvPicPr/>
          <p:nvPr/>
        </p:nvPicPr>
        <p:blipFill>
          <a:blip r:embed="rId1"/>
          <a:stretch/>
        </p:blipFill>
        <p:spPr>
          <a:xfrm>
            <a:off x="1202760" y="2712240"/>
            <a:ext cx="9286920" cy="3504600"/>
          </a:xfrm>
          <a:prstGeom prst="rect">
            <a:avLst/>
          </a:prstGeom>
          <a:ln>
            <a:noFill/>
          </a:ln>
        </p:spPr>
      </p:pic>
      <p:sp>
        <p:nvSpPr>
          <p:cNvPr id="541" name="CustomShape 3"/>
          <p:cNvSpPr/>
          <p:nvPr/>
        </p:nvSpPr>
        <p:spPr>
          <a:xfrm>
            <a:off x="5315040" y="3220200"/>
            <a:ext cx="6094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orbel"/>
                <a:ea typeface="DejaVu Sans"/>
              </a:rPr>
              <a:t>1% diff</a:t>
            </a:r>
            <a:endParaRPr b="0" lang="en-US" sz="1800" spc="-1" strike="noStrike">
              <a:latin typeface="Arial"/>
            </a:endParaRPr>
          </a:p>
          <a:p>
            <a:pPr>
              <a:lnSpc>
                <a:spcPct val="100000"/>
              </a:lnSpc>
            </a:pPr>
            <a:r>
              <a:rPr b="1" lang="en-US" sz="1800" spc="-1" strike="noStrike">
                <a:solidFill>
                  <a:srgbClr val="ff0000"/>
                </a:solidFill>
                <a:latin typeface="Corbel"/>
                <a:ea typeface="DejaVu Sans"/>
              </a:rPr>
              <a:t>p = 0.04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Conclusion </a:t>
            </a:r>
            <a:endParaRPr b="0" lang="en-US" sz="4000" spc="-1" strike="noStrike">
              <a:latin typeface="Arial"/>
            </a:endParaRPr>
          </a:p>
        </p:txBody>
      </p:sp>
      <p:sp>
        <p:nvSpPr>
          <p:cNvPr id="543" name="CustomShape 2"/>
          <p:cNvSpPr/>
          <p:nvPr/>
        </p:nvSpPr>
        <p:spPr>
          <a:xfrm>
            <a:off x="1202760" y="2011680"/>
            <a:ext cx="9783000" cy="4205160"/>
          </a:xfrm>
          <a:prstGeom prst="rect">
            <a:avLst/>
          </a:prstGeom>
          <a:noFill/>
          <a:ln>
            <a:noFill/>
          </a:ln>
        </p:spPr>
        <p:style>
          <a:lnRef idx="0"/>
          <a:fillRef idx="0"/>
          <a:effectRef idx="0"/>
          <a:fontRef idx="minor"/>
        </p:style>
        <p:txBody>
          <a:bodyPr lIns="90000" rIns="90000" tIns="45000" bIns="45000">
            <a:noAutofit/>
          </a:bodyPr>
          <a:p>
            <a:pPr marL="182880" indent="-18180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ea typeface="DejaVu Sans"/>
              </a:rPr>
              <a:t>P value is an element of surprise, not a measure of difference. </a:t>
            </a:r>
            <a:endParaRPr b="0" lang="en-US" sz="2200" spc="-1" strike="noStrike">
              <a:latin typeface="Arial"/>
            </a:endParaRPr>
          </a:p>
        </p:txBody>
      </p:sp>
      <p:pic>
        <p:nvPicPr>
          <p:cNvPr id="544" name="Picture 3" descr=""/>
          <p:cNvPicPr/>
          <p:nvPr/>
        </p:nvPicPr>
        <p:blipFill>
          <a:blip r:embed="rId1"/>
          <a:stretch/>
        </p:blipFill>
        <p:spPr>
          <a:xfrm>
            <a:off x="438120" y="3123720"/>
            <a:ext cx="5047200" cy="3733200"/>
          </a:xfrm>
          <a:prstGeom prst="rect">
            <a:avLst/>
          </a:prstGeom>
          <a:ln>
            <a:noFill/>
          </a:ln>
        </p:spPr>
      </p:pic>
      <p:pic>
        <p:nvPicPr>
          <p:cNvPr id="545" name="Picture 4" descr=""/>
          <p:cNvPicPr/>
          <p:nvPr/>
        </p:nvPicPr>
        <p:blipFill>
          <a:blip r:embed="rId2"/>
          <a:stretch/>
        </p:blipFill>
        <p:spPr>
          <a:xfrm>
            <a:off x="6094800" y="3237840"/>
            <a:ext cx="5499360" cy="361908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6" name="CustomShape 1"/>
          <p:cNvSpPr/>
          <p:nvPr/>
        </p:nvSpPr>
        <p:spPr>
          <a:xfrm>
            <a:off x="1202760" y="284040"/>
            <a:ext cx="9783000" cy="1507680"/>
          </a:xfrm>
          <a:prstGeom prst="rect">
            <a:avLst/>
          </a:prstGeom>
          <a:noFill/>
          <a:ln>
            <a:noFill/>
          </a:ln>
        </p:spPr>
        <p:style>
          <a:lnRef idx="0"/>
          <a:fillRef idx="0"/>
          <a:effectRef idx="0"/>
          <a:fontRef idx="minor"/>
        </p:style>
      </p:sp>
      <p:sp>
        <p:nvSpPr>
          <p:cNvPr id="547" name="CustomShape 2"/>
          <p:cNvSpPr/>
          <p:nvPr/>
        </p:nvSpPr>
        <p:spPr>
          <a:xfrm>
            <a:off x="1202760" y="2011680"/>
            <a:ext cx="9783000" cy="4205160"/>
          </a:xfrm>
          <a:prstGeom prst="rect">
            <a:avLst/>
          </a:prstGeom>
          <a:noFill/>
          <a:ln>
            <a:noFill/>
          </a:ln>
        </p:spPr>
        <p:style>
          <a:lnRef idx="0"/>
          <a:fillRef idx="0"/>
          <a:effectRef idx="0"/>
          <a:fontRef idx="minor"/>
        </p:style>
      </p:sp>
      <p:pic>
        <p:nvPicPr>
          <p:cNvPr id="548" name="Picture 3" descr=""/>
          <p:cNvPicPr/>
          <p:nvPr/>
        </p:nvPicPr>
        <p:blipFill>
          <a:blip r:embed="rId1"/>
          <a:stretch/>
        </p:blipFill>
        <p:spPr>
          <a:xfrm>
            <a:off x="2633040" y="2547720"/>
            <a:ext cx="6924600" cy="176112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1202760" y="284040"/>
            <a:ext cx="9783000" cy="1507680"/>
          </a:xfrm>
          <a:prstGeom prst="rect">
            <a:avLst/>
          </a:prstGeom>
          <a:noFill/>
          <a:ln>
            <a:noFill/>
          </a:ln>
        </p:spPr>
        <p:style>
          <a:lnRef idx="0"/>
          <a:fillRef idx="0"/>
          <a:effectRef idx="0"/>
          <a:fontRef idx="minor"/>
        </p:style>
      </p:sp>
      <p:sp>
        <p:nvSpPr>
          <p:cNvPr id="550" name="CustomShape 2"/>
          <p:cNvSpPr/>
          <p:nvPr/>
        </p:nvSpPr>
        <p:spPr>
          <a:xfrm>
            <a:off x="1202760" y="2011680"/>
            <a:ext cx="9783000" cy="4205160"/>
          </a:xfrm>
          <a:prstGeom prst="rect">
            <a:avLst/>
          </a:prstGeom>
          <a:noFill/>
          <a:ln>
            <a:noFill/>
          </a:ln>
        </p:spPr>
        <p:style>
          <a:lnRef idx="0"/>
          <a:fillRef idx="0"/>
          <a:effectRef idx="0"/>
          <a:fontRef idx="minor"/>
        </p:style>
      </p:sp>
      <p:pic>
        <p:nvPicPr>
          <p:cNvPr id="551" name="Picture 4" descr=""/>
          <p:cNvPicPr/>
          <p:nvPr/>
        </p:nvPicPr>
        <p:blipFill>
          <a:blip r:embed="rId1"/>
          <a:stretch/>
        </p:blipFill>
        <p:spPr>
          <a:xfrm>
            <a:off x="3562200" y="2771640"/>
            <a:ext cx="4313880" cy="159120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Two sided p value</a:t>
            </a:r>
            <a:endParaRPr b="0" lang="en-US" sz="4000" spc="-1" strike="noStrike">
              <a:latin typeface="Arial"/>
            </a:endParaRPr>
          </a:p>
        </p:txBody>
      </p:sp>
      <p:sp>
        <p:nvSpPr>
          <p:cNvPr id="553" name="CustomShape 2"/>
          <p:cNvSpPr/>
          <p:nvPr/>
        </p:nvSpPr>
        <p:spPr>
          <a:xfrm>
            <a:off x="1202760" y="2011680"/>
            <a:ext cx="9783000" cy="4205160"/>
          </a:xfrm>
          <a:prstGeom prst="rect">
            <a:avLst/>
          </a:prstGeom>
          <a:noFill/>
          <a:ln>
            <a:noFill/>
          </a:ln>
        </p:spPr>
        <p:style>
          <a:lnRef idx="0"/>
          <a:fillRef idx="0"/>
          <a:effectRef idx="0"/>
          <a:fontRef idx="minor"/>
        </p:style>
      </p:sp>
      <p:pic>
        <p:nvPicPr>
          <p:cNvPr id="554" name="Picture 6" descr=""/>
          <p:cNvPicPr/>
          <p:nvPr/>
        </p:nvPicPr>
        <p:blipFill>
          <a:blip r:embed="rId1"/>
          <a:stretch/>
        </p:blipFill>
        <p:spPr>
          <a:xfrm>
            <a:off x="6094800" y="1649160"/>
            <a:ext cx="5790960" cy="2218680"/>
          </a:xfrm>
          <a:prstGeom prst="rect">
            <a:avLst/>
          </a:prstGeom>
          <a:ln>
            <a:noFill/>
          </a:ln>
        </p:spPr>
      </p:pic>
      <p:pic>
        <p:nvPicPr>
          <p:cNvPr id="555" name="Picture 7" descr=""/>
          <p:cNvPicPr/>
          <p:nvPr/>
        </p:nvPicPr>
        <p:blipFill>
          <a:blip r:embed="rId2"/>
          <a:stretch/>
        </p:blipFill>
        <p:spPr>
          <a:xfrm>
            <a:off x="6094800" y="3951360"/>
            <a:ext cx="5790960" cy="1551600"/>
          </a:xfrm>
          <a:prstGeom prst="rect">
            <a:avLst/>
          </a:prstGeom>
          <a:ln>
            <a:noFill/>
          </a:ln>
        </p:spPr>
      </p:pic>
      <p:pic>
        <p:nvPicPr>
          <p:cNvPr id="556" name="Picture 8" descr=""/>
          <p:cNvPicPr/>
          <p:nvPr/>
        </p:nvPicPr>
        <p:blipFill>
          <a:blip r:embed="rId3"/>
          <a:stretch/>
        </p:blipFill>
        <p:spPr>
          <a:xfrm>
            <a:off x="6094800" y="5586480"/>
            <a:ext cx="5790960" cy="107532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1202760" y="284040"/>
            <a:ext cx="9783000" cy="1507680"/>
          </a:xfrm>
          <a:prstGeom prst="rect">
            <a:avLst/>
          </a:prstGeom>
          <a:noFill/>
          <a:ln>
            <a:noFill/>
          </a:ln>
        </p:spPr>
        <p:style>
          <a:lnRef idx="0"/>
          <a:fillRef idx="0"/>
          <a:effectRef idx="0"/>
          <a:fontRef idx="minor"/>
        </p:style>
      </p:sp>
      <p:sp>
        <p:nvSpPr>
          <p:cNvPr id="558" name="CustomShape 2"/>
          <p:cNvSpPr/>
          <p:nvPr/>
        </p:nvSpPr>
        <p:spPr>
          <a:xfrm>
            <a:off x="1202760" y="2011680"/>
            <a:ext cx="9783000" cy="4205160"/>
          </a:xfrm>
          <a:prstGeom prst="rect">
            <a:avLst/>
          </a:prstGeom>
          <a:noFill/>
          <a:ln>
            <a:noFill/>
          </a:ln>
        </p:spPr>
        <p:style>
          <a:lnRef idx="0"/>
          <a:fillRef idx="0"/>
          <a:effectRef idx="0"/>
          <a:fontRef idx="minor"/>
        </p:style>
      </p:sp>
      <p:pic>
        <p:nvPicPr>
          <p:cNvPr id="559" name="Picture 3" descr=""/>
          <p:cNvPicPr/>
          <p:nvPr/>
        </p:nvPicPr>
        <p:blipFill>
          <a:blip r:embed="rId1"/>
          <a:stretch/>
        </p:blipFill>
        <p:spPr>
          <a:xfrm>
            <a:off x="1202760" y="2011680"/>
            <a:ext cx="9915840" cy="467640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add part2?</a:t>
            </a:r>
            <a:endParaRPr b="0" lang="en-US" sz="4000" spc="-1" strike="noStrike">
              <a:latin typeface="Arial"/>
            </a:endParaRPr>
          </a:p>
        </p:txBody>
      </p:sp>
      <p:sp>
        <p:nvSpPr>
          <p:cNvPr id="561" name="CustomShape 2"/>
          <p:cNvSpPr/>
          <p:nvPr/>
        </p:nvSpPr>
        <p:spPr>
          <a:xfrm>
            <a:off x="1202760" y="2011680"/>
            <a:ext cx="9783000" cy="4205160"/>
          </a:xfrm>
          <a:prstGeom prst="rect">
            <a:avLst/>
          </a:prstGeom>
          <a:noFill/>
          <a:ln>
            <a:noFill/>
          </a:ln>
        </p:spPr>
        <p:style>
          <a:lnRef idx="0"/>
          <a:fillRef idx="0"/>
          <a:effectRef idx="0"/>
          <a:fontRef idx="minor"/>
        </p:style>
      </p:sp>
      <p:pic>
        <p:nvPicPr>
          <p:cNvPr id="562" name="Picture 3" descr=""/>
          <p:cNvPicPr/>
          <p:nvPr/>
        </p:nvPicPr>
        <p:blipFill>
          <a:blip r:embed="rId1"/>
          <a:stretch/>
        </p:blipFill>
        <p:spPr>
          <a:xfrm>
            <a:off x="6094800" y="2011680"/>
            <a:ext cx="5724360" cy="4438080"/>
          </a:xfrm>
          <a:prstGeom prst="rect">
            <a:avLst/>
          </a:prstGeom>
          <a:ln>
            <a:noFill/>
          </a:ln>
        </p:spPr>
      </p:pic>
      <p:pic>
        <p:nvPicPr>
          <p:cNvPr id="563" name="Picture 4" descr=""/>
          <p:cNvPicPr/>
          <p:nvPr/>
        </p:nvPicPr>
        <p:blipFill>
          <a:blip r:embed="rId2"/>
          <a:stretch/>
        </p:blipFill>
        <p:spPr>
          <a:xfrm>
            <a:off x="0" y="2011680"/>
            <a:ext cx="2866320" cy="2127960"/>
          </a:xfrm>
          <a:prstGeom prst="rect">
            <a:avLst/>
          </a:prstGeom>
          <a:ln>
            <a:noFill/>
          </a:ln>
        </p:spPr>
      </p:pic>
      <p:pic>
        <p:nvPicPr>
          <p:cNvPr id="564" name="Picture 2" descr="دبل فرح | مجلة سيدتي"/>
          <p:cNvPicPr/>
          <p:nvPr/>
        </p:nvPicPr>
        <p:blipFill>
          <a:blip r:embed="rId3"/>
          <a:stretch/>
        </p:blipFill>
        <p:spPr>
          <a:xfrm>
            <a:off x="2121480" y="4572000"/>
            <a:ext cx="3371040" cy="214704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add part2?</a:t>
            </a:r>
            <a:endParaRPr b="0" lang="en-US" sz="4000" spc="-1" strike="noStrike">
              <a:latin typeface="Arial"/>
            </a:endParaRPr>
          </a:p>
        </p:txBody>
      </p:sp>
      <p:sp>
        <p:nvSpPr>
          <p:cNvPr id="566" name="CustomShape 2"/>
          <p:cNvSpPr/>
          <p:nvPr/>
        </p:nvSpPr>
        <p:spPr>
          <a:xfrm>
            <a:off x="1202760" y="2011680"/>
            <a:ext cx="9783000" cy="4205160"/>
          </a:xfrm>
          <a:prstGeom prst="rect">
            <a:avLst/>
          </a:prstGeom>
          <a:noFill/>
          <a:ln>
            <a:noFill/>
          </a:ln>
        </p:spPr>
        <p:style>
          <a:lnRef idx="0"/>
          <a:fillRef idx="0"/>
          <a:effectRef idx="0"/>
          <a:fontRef idx="minor"/>
        </p:style>
      </p:sp>
      <p:pic>
        <p:nvPicPr>
          <p:cNvPr id="567" name="Picture 3" descr=""/>
          <p:cNvPicPr/>
          <p:nvPr/>
        </p:nvPicPr>
        <p:blipFill>
          <a:blip r:embed="rId1"/>
          <a:stretch/>
        </p:blipFill>
        <p:spPr>
          <a:xfrm>
            <a:off x="6094800" y="2011680"/>
            <a:ext cx="5724360" cy="4438080"/>
          </a:xfrm>
          <a:prstGeom prst="rect">
            <a:avLst/>
          </a:prstGeom>
          <a:ln>
            <a:noFill/>
          </a:ln>
        </p:spPr>
      </p:pic>
      <p:pic>
        <p:nvPicPr>
          <p:cNvPr id="568" name="Picture 6" descr=""/>
          <p:cNvPicPr/>
          <p:nvPr/>
        </p:nvPicPr>
        <p:blipFill>
          <a:blip r:embed="rId2"/>
          <a:stretch/>
        </p:blipFill>
        <p:spPr>
          <a:xfrm>
            <a:off x="369720" y="2011680"/>
            <a:ext cx="5249160" cy="3552120"/>
          </a:xfrm>
          <a:prstGeom prst="rect">
            <a:avLst/>
          </a:prstGeom>
          <a:ln>
            <a:noFill/>
          </a:ln>
        </p:spPr>
      </p:pic>
      <p:sp>
        <p:nvSpPr>
          <p:cNvPr id="569" name="CustomShape 3"/>
          <p:cNvSpPr/>
          <p:nvPr/>
        </p:nvSpPr>
        <p:spPr>
          <a:xfrm>
            <a:off x="810360" y="6217920"/>
            <a:ext cx="2102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Equally as rare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Why add part3?</a:t>
            </a:r>
            <a:endParaRPr b="0" lang="en-US" sz="4000" spc="-1" strike="noStrike">
              <a:latin typeface="Arial"/>
            </a:endParaRPr>
          </a:p>
        </p:txBody>
      </p:sp>
      <p:sp>
        <p:nvSpPr>
          <p:cNvPr id="571" name="CustomShape 2"/>
          <p:cNvSpPr/>
          <p:nvPr/>
        </p:nvSpPr>
        <p:spPr>
          <a:xfrm>
            <a:off x="1202760" y="2011680"/>
            <a:ext cx="9783000" cy="4205160"/>
          </a:xfrm>
          <a:prstGeom prst="rect">
            <a:avLst/>
          </a:prstGeom>
          <a:noFill/>
          <a:ln>
            <a:noFill/>
          </a:ln>
        </p:spPr>
        <p:style>
          <a:lnRef idx="0"/>
          <a:fillRef idx="0"/>
          <a:effectRef idx="0"/>
          <a:fontRef idx="minor"/>
        </p:style>
      </p:sp>
      <p:pic>
        <p:nvPicPr>
          <p:cNvPr id="572" name="Picture 4" descr=""/>
          <p:cNvPicPr/>
          <p:nvPr/>
        </p:nvPicPr>
        <p:blipFill>
          <a:blip r:embed="rId1"/>
          <a:stretch/>
        </p:blipFill>
        <p:spPr>
          <a:xfrm>
            <a:off x="5819400" y="2242800"/>
            <a:ext cx="6152760" cy="4390560"/>
          </a:xfrm>
          <a:prstGeom prst="rect">
            <a:avLst/>
          </a:prstGeom>
          <a:ln>
            <a:noFill/>
          </a:ln>
        </p:spPr>
      </p:pic>
      <p:pic>
        <p:nvPicPr>
          <p:cNvPr id="573" name="Picture 5" descr=""/>
          <p:cNvPicPr/>
          <p:nvPr/>
        </p:nvPicPr>
        <p:blipFill>
          <a:blip r:embed="rId2"/>
          <a:stretch/>
        </p:blipFill>
        <p:spPr>
          <a:xfrm>
            <a:off x="216720" y="2242800"/>
            <a:ext cx="5123520" cy="3675960"/>
          </a:xfrm>
          <a:prstGeom prst="rect">
            <a:avLst/>
          </a:prstGeom>
          <a:ln>
            <a:noFill/>
          </a:ln>
        </p:spPr>
      </p:pic>
      <p:sp>
        <p:nvSpPr>
          <p:cNvPr id="574" name="CustomShape 3"/>
          <p:cNvSpPr/>
          <p:nvPr/>
        </p:nvSpPr>
        <p:spPr>
          <a:xfrm>
            <a:off x="-122040" y="6369840"/>
            <a:ext cx="52012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More flowers are rarer than this flower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experiment</a:t>
            </a:r>
            <a:endParaRPr b="0" lang="en-US" sz="4000" spc="-1" strike="noStrike">
              <a:latin typeface="Arial"/>
            </a:endParaRPr>
          </a:p>
        </p:txBody>
      </p:sp>
      <p:sp>
        <p:nvSpPr>
          <p:cNvPr id="576" name="CustomShape 2"/>
          <p:cNvSpPr/>
          <p:nvPr/>
        </p:nvSpPr>
        <p:spPr>
          <a:xfrm>
            <a:off x="1202760" y="2011680"/>
            <a:ext cx="9783000" cy="4205160"/>
          </a:xfrm>
          <a:prstGeom prst="rect">
            <a:avLst/>
          </a:prstGeom>
          <a:noFill/>
          <a:ln>
            <a:noFill/>
          </a:ln>
        </p:spPr>
        <p:style>
          <a:lnRef idx="0"/>
          <a:fillRef idx="0"/>
          <a:effectRef idx="0"/>
          <a:fontRef idx="minor"/>
        </p:style>
      </p:sp>
      <p:pic>
        <p:nvPicPr>
          <p:cNvPr id="577" name="Picture 3" descr=""/>
          <p:cNvPicPr/>
          <p:nvPr/>
        </p:nvPicPr>
        <p:blipFill>
          <a:blip r:embed="rId1"/>
          <a:stretch/>
        </p:blipFill>
        <p:spPr>
          <a:xfrm>
            <a:off x="1033200" y="2578680"/>
            <a:ext cx="2351880" cy="3857040"/>
          </a:xfrm>
          <a:prstGeom prst="rect">
            <a:avLst/>
          </a:prstGeom>
          <a:ln>
            <a:noFill/>
          </a:ln>
        </p:spPr>
      </p:pic>
      <p:pic>
        <p:nvPicPr>
          <p:cNvPr id="578" name="Picture 4" descr=""/>
          <p:cNvPicPr/>
          <p:nvPr/>
        </p:nvPicPr>
        <p:blipFill>
          <a:blip r:embed="rId2"/>
          <a:stretch/>
        </p:blipFill>
        <p:spPr>
          <a:xfrm>
            <a:off x="4083480" y="2578680"/>
            <a:ext cx="7071840" cy="30376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3" name="CustomShape 1"/>
          <p:cNvSpPr/>
          <p:nvPr/>
        </p:nvSpPr>
        <p:spPr>
          <a:xfrm>
            <a:off x="1202760" y="284040"/>
            <a:ext cx="9783000" cy="1507680"/>
          </a:xfrm>
          <a:prstGeom prst="rect">
            <a:avLst/>
          </a:prstGeom>
          <a:noFill/>
          <a:ln>
            <a:noFill/>
          </a:ln>
        </p:spPr>
        <p:style>
          <a:lnRef idx="0"/>
          <a:fillRef idx="0"/>
          <a:effectRef idx="0"/>
          <a:fontRef idx="minor"/>
        </p:style>
      </p:sp>
      <p:sp>
        <p:nvSpPr>
          <p:cNvPr id="274" name="CustomShape 2"/>
          <p:cNvSpPr/>
          <p:nvPr/>
        </p:nvSpPr>
        <p:spPr>
          <a:xfrm>
            <a:off x="1202760" y="2011680"/>
            <a:ext cx="9783000" cy="4205160"/>
          </a:xfrm>
          <a:prstGeom prst="rect">
            <a:avLst/>
          </a:prstGeom>
          <a:noFill/>
          <a:ln>
            <a:noFill/>
          </a:ln>
        </p:spPr>
        <p:style>
          <a:lnRef idx="0"/>
          <a:fillRef idx="0"/>
          <a:effectRef idx="0"/>
          <a:fontRef idx="minor"/>
        </p:style>
      </p:sp>
      <p:sp>
        <p:nvSpPr>
          <p:cNvPr id="275" name="CustomShape 3"/>
          <p:cNvSpPr/>
          <p:nvPr/>
        </p:nvSpPr>
        <p:spPr>
          <a:xfrm>
            <a:off x="1202400" y="6422760"/>
            <a:ext cx="2999880" cy="36396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8EEFF1AA-DA59-4059-ACDF-6E73F06A4842}" type="datetime1">
              <a:rPr b="0" lang="en-US" sz="1050" spc="-1" strike="noStrike">
                <a:solidFill>
                  <a:srgbClr val="ffffff"/>
                </a:solidFill>
                <a:latin typeface="Corbel"/>
                <a:ea typeface="DejaVu Sans"/>
              </a:rPr>
              <a:t>04/10/2022</a:t>
            </a:fld>
            <a:endParaRPr b="0" lang="en-US" sz="1050" spc="-1" strike="noStrike">
              <a:latin typeface="Arial"/>
            </a:endParaRPr>
          </a:p>
        </p:txBody>
      </p:sp>
      <p:sp>
        <p:nvSpPr>
          <p:cNvPr id="276" name="CustomShape 4"/>
          <p:cNvSpPr/>
          <p:nvPr/>
        </p:nvSpPr>
        <p:spPr>
          <a:xfrm>
            <a:off x="5596560" y="6422760"/>
            <a:ext cx="5043240" cy="36396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ea typeface="DejaVu Sans"/>
              </a:rPr>
              <a:t>Source: </a:t>
            </a:r>
            <a:endParaRPr b="0" lang="en-US" sz="1050" spc="-1" strike="noStrike">
              <a:latin typeface="Arial"/>
            </a:endParaRPr>
          </a:p>
        </p:txBody>
      </p:sp>
      <p:sp>
        <p:nvSpPr>
          <p:cNvPr id="277" name="CustomShape 5"/>
          <p:cNvSpPr/>
          <p:nvPr/>
        </p:nvSpPr>
        <p:spPr>
          <a:xfrm>
            <a:off x="10658880" y="6422760"/>
            <a:ext cx="945360" cy="36396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AB3C5EDB-C5E0-4AE6-AC57-78C5AD794FE6}" type="slidenum">
              <a:rPr b="0" lang="en-US" sz="1200" spc="-1" strike="noStrike">
                <a:solidFill>
                  <a:srgbClr val="ffffff"/>
                </a:solidFill>
                <a:latin typeface="Corbel"/>
                <a:ea typeface="DejaVu Sans"/>
              </a:rPr>
              <a:t>&lt;number&gt;</a:t>
            </a:fld>
            <a:endParaRPr b="0" lang="en-US" sz="1200" spc="-1" strike="noStrike">
              <a:latin typeface="Arial"/>
            </a:endParaRPr>
          </a:p>
        </p:txBody>
      </p:sp>
      <p:pic>
        <p:nvPicPr>
          <p:cNvPr id="278" name="Picture 2" descr="Image result for comparing opium"/>
          <p:cNvPicPr/>
          <p:nvPr/>
        </p:nvPicPr>
        <p:blipFill>
          <a:blip r:embed="rId1"/>
          <a:stretch/>
        </p:blipFill>
        <p:spPr>
          <a:xfrm>
            <a:off x="6815160" y="2813760"/>
            <a:ext cx="4537440" cy="3420720"/>
          </a:xfrm>
          <a:prstGeom prst="rect">
            <a:avLst/>
          </a:prstGeom>
          <a:ln>
            <a:noFill/>
          </a:ln>
        </p:spPr>
      </p:pic>
      <p:pic>
        <p:nvPicPr>
          <p:cNvPr id="279" name="Picture 4" descr=""/>
          <p:cNvPicPr/>
          <p:nvPr/>
        </p:nvPicPr>
        <p:blipFill>
          <a:blip r:embed="rId2"/>
          <a:stretch/>
        </p:blipFill>
        <p:spPr>
          <a:xfrm>
            <a:off x="365040" y="2813760"/>
            <a:ext cx="4465080" cy="3362040"/>
          </a:xfrm>
          <a:prstGeom prst="rect">
            <a:avLst/>
          </a:prstGeom>
          <a:ln>
            <a:noFill/>
          </a:ln>
        </p:spPr>
      </p:pic>
      <p:pic>
        <p:nvPicPr>
          <p:cNvPr id="280" name="Picture 6" descr="Image result for multiple causes regression "/>
          <p:cNvPicPr/>
          <p:nvPr/>
        </p:nvPicPr>
        <p:blipFill>
          <a:blip r:embed="rId3"/>
          <a:stretch/>
        </p:blipFill>
        <p:spPr>
          <a:xfrm>
            <a:off x="4433400" y="733320"/>
            <a:ext cx="2761200" cy="165636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95% CI</a:t>
            </a:r>
            <a:endParaRPr b="0" lang="en-US" sz="4000" spc="-1" strike="noStrike">
              <a:latin typeface="Arial"/>
            </a:endParaRPr>
          </a:p>
        </p:txBody>
      </p:sp>
      <p:sp>
        <p:nvSpPr>
          <p:cNvPr id="580" name="CustomShape 2"/>
          <p:cNvSpPr/>
          <p:nvPr/>
        </p:nvSpPr>
        <p:spPr>
          <a:xfrm>
            <a:off x="1202760" y="2011680"/>
            <a:ext cx="9783000" cy="4205160"/>
          </a:xfrm>
          <a:prstGeom prst="rect">
            <a:avLst/>
          </a:prstGeom>
          <a:noFill/>
          <a:ln>
            <a:noFill/>
          </a:ln>
        </p:spPr>
        <p:style>
          <a:lnRef idx="0"/>
          <a:fillRef idx="0"/>
          <a:effectRef idx="0"/>
          <a:fontRef idx="minor"/>
        </p:style>
      </p:sp>
      <p:pic>
        <p:nvPicPr>
          <p:cNvPr id="581" name="Picture 3" descr=""/>
          <p:cNvPicPr/>
          <p:nvPr/>
        </p:nvPicPr>
        <p:blipFill>
          <a:blip r:embed="rId1"/>
          <a:stretch/>
        </p:blipFill>
        <p:spPr>
          <a:xfrm>
            <a:off x="946080" y="2628720"/>
            <a:ext cx="10296720" cy="327600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1202760" y="284040"/>
            <a:ext cx="9783000" cy="1507680"/>
          </a:xfrm>
          <a:prstGeom prst="rect">
            <a:avLst/>
          </a:prstGeom>
          <a:noFill/>
          <a:ln>
            <a:noFill/>
          </a:ln>
        </p:spPr>
        <p:style>
          <a:lnRef idx="0"/>
          <a:fillRef idx="0"/>
          <a:effectRef idx="0"/>
          <a:fontRef idx="minor"/>
        </p:style>
      </p:sp>
      <p:sp>
        <p:nvSpPr>
          <p:cNvPr id="583" name="CustomShape 2"/>
          <p:cNvSpPr/>
          <p:nvPr/>
        </p:nvSpPr>
        <p:spPr>
          <a:xfrm>
            <a:off x="1202760" y="2011680"/>
            <a:ext cx="9783000" cy="4205160"/>
          </a:xfrm>
          <a:prstGeom prst="rect">
            <a:avLst/>
          </a:prstGeom>
          <a:noFill/>
          <a:ln>
            <a:noFill/>
          </a:ln>
        </p:spPr>
        <p:style>
          <a:lnRef idx="0"/>
          <a:fillRef idx="0"/>
          <a:effectRef idx="0"/>
          <a:fontRef idx="minor"/>
        </p:style>
      </p:sp>
      <p:pic>
        <p:nvPicPr>
          <p:cNvPr id="584" name="Picture 3" descr=""/>
          <p:cNvPicPr/>
          <p:nvPr/>
        </p:nvPicPr>
        <p:blipFill>
          <a:blip r:embed="rId1"/>
          <a:stretch/>
        </p:blipFill>
        <p:spPr>
          <a:xfrm>
            <a:off x="6667560" y="1947600"/>
            <a:ext cx="4266720" cy="2961720"/>
          </a:xfrm>
          <a:prstGeom prst="rect">
            <a:avLst/>
          </a:prstGeom>
          <a:ln>
            <a:noFill/>
          </a:ln>
        </p:spPr>
      </p:pic>
      <p:pic>
        <p:nvPicPr>
          <p:cNvPr id="585" name="Picture 4" descr=""/>
          <p:cNvPicPr/>
          <p:nvPr/>
        </p:nvPicPr>
        <p:blipFill>
          <a:blip r:embed="rId2"/>
          <a:stretch/>
        </p:blipFill>
        <p:spPr>
          <a:xfrm>
            <a:off x="975600" y="1885680"/>
            <a:ext cx="3652560" cy="308556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belong to NULL HYPOTHESIS WORLD?</a:t>
            </a:r>
            <a:endParaRPr b="0" lang="en-US" sz="4000" spc="-1" strike="noStrike">
              <a:latin typeface="Arial"/>
            </a:endParaRPr>
          </a:p>
        </p:txBody>
      </p:sp>
      <p:sp>
        <p:nvSpPr>
          <p:cNvPr id="587" name="CustomShape 2"/>
          <p:cNvSpPr/>
          <p:nvPr/>
        </p:nvSpPr>
        <p:spPr>
          <a:xfrm>
            <a:off x="1202760" y="2011680"/>
            <a:ext cx="9783000" cy="4205160"/>
          </a:xfrm>
          <a:prstGeom prst="rect">
            <a:avLst/>
          </a:prstGeom>
          <a:noFill/>
          <a:ln>
            <a:noFill/>
          </a:ln>
        </p:spPr>
        <p:style>
          <a:lnRef idx="0"/>
          <a:fillRef idx="0"/>
          <a:effectRef idx="0"/>
          <a:fontRef idx="minor"/>
        </p:style>
      </p:sp>
      <p:pic>
        <p:nvPicPr>
          <p:cNvPr id="588" name="Picture 3" descr=""/>
          <p:cNvPicPr/>
          <p:nvPr/>
        </p:nvPicPr>
        <p:blipFill>
          <a:blip r:embed="rId1"/>
          <a:stretch/>
        </p:blipFill>
        <p:spPr>
          <a:xfrm>
            <a:off x="1284120" y="2638080"/>
            <a:ext cx="9620640" cy="295200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OR ALTERNATIVE HYPOTHESIS WORLD?</a:t>
            </a:r>
            <a:endParaRPr b="0" lang="en-US" sz="4000" spc="-1" strike="noStrike">
              <a:latin typeface="Arial"/>
            </a:endParaRPr>
          </a:p>
        </p:txBody>
      </p:sp>
      <p:sp>
        <p:nvSpPr>
          <p:cNvPr id="590" name="CustomShape 2"/>
          <p:cNvSpPr/>
          <p:nvPr/>
        </p:nvSpPr>
        <p:spPr>
          <a:xfrm>
            <a:off x="1202760" y="2011680"/>
            <a:ext cx="9783000" cy="4205160"/>
          </a:xfrm>
          <a:prstGeom prst="rect">
            <a:avLst/>
          </a:prstGeom>
          <a:noFill/>
          <a:ln>
            <a:noFill/>
          </a:ln>
        </p:spPr>
        <p:style>
          <a:lnRef idx="0"/>
          <a:fillRef idx="0"/>
          <a:effectRef idx="0"/>
          <a:fontRef idx="minor"/>
        </p:style>
      </p:sp>
      <p:pic>
        <p:nvPicPr>
          <p:cNvPr id="591" name="Picture 3" descr=""/>
          <p:cNvPicPr/>
          <p:nvPr/>
        </p:nvPicPr>
        <p:blipFill>
          <a:blip r:embed="rId1"/>
          <a:stretch/>
        </p:blipFill>
        <p:spPr>
          <a:xfrm>
            <a:off x="874440" y="2338200"/>
            <a:ext cx="10439640" cy="309492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1202760" y="284040"/>
            <a:ext cx="9783000" cy="1507680"/>
          </a:xfrm>
          <a:prstGeom prst="rect">
            <a:avLst/>
          </a:prstGeom>
          <a:noFill/>
          <a:ln>
            <a:noFill/>
          </a:ln>
        </p:spPr>
        <p:style>
          <a:lnRef idx="0"/>
          <a:fillRef idx="0"/>
          <a:effectRef idx="0"/>
          <a:fontRef idx="minor"/>
        </p:style>
      </p:sp>
      <p:sp>
        <p:nvSpPr>
          <p:cNvPr id="593" name="CustomShape 2"/>
          <p:cNvSpPr/>
          <p:nvPr/>
        </p:nvSpPr>
        <p:spPr>
          <a:xfrm>
            <a:off x="1202760" y="2011680"/>
            <a:ext cx="9783000" cy="4205160"/>
          </a:xfrm>
          <a:prstGeom prst="rect">
            <a:avLst/>
          </a:prstGeom>
          <a:noFill/>
          <a:ln>
            <a:noFill/>
          </a:ln>
        </p:spPr>
        <p:style>
          <a:lnRef idx="0"/>
          <a:fillRef idx="0"/>
          <a:effectRef idx="0"/>
          <a:fontRef idx="minor"/>
        </p:style>
      </p:sp>
      <p:pic>
        <p:nvPicPr>
          <p:cNvPr id="594" name="Picture 3" descr=""/>
          <p:cNvPicPr/>
          <p:nvPr/>
        </p:nvPicPr>
        <p:blipFill>
          <a:blip r:embed="rId1"/>
          <a:stretch/>
        </p:blipFill>
        <p:spPr>
          <a:xfrm>
            <a:off x="699480" y="723600"/>
            <a:ext cx="10792080" cy="540972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1202760" y="284040"/>
            <a:ext cx="9783000" cy="1507680"/>
          </a:xfrm>
          <a:prstGeom prst="rect">
            <a:avLst/>
          </a:prstGeom>
          <a:noFill/>
          <a:ln>
            <a:noFill/>
          </a:ln>
        </p:spPr>
        <p:style>
          <a:lnRef idx="0"/>
          <a:fillRef idx="0"/>
          <a:effectRef idx="0"/>
          <a:fontRef idx="minor"/>
        </p:style>
      </p:sp>
      <p:sp>
        <p:nvSpPr>
          <p:cNvPr id="596" name="CustomShape 2"/>
          <p:cNvSpPr/>
          <p:nvPr/>
        </p:nvSpPr>
        <p:spPr>
          <a:xfrm>
            <a:off x="1202760" y="2011680"/>
            <a:ext cx="9783000" cy="4205160"/>
          </a:xfrm>
          <a:prstGeom prst="rect">
            <a:avLst/>
          </a:prstGeom>
          <a:noFill/>
          <a:ln>
            <a:noFill/>
          </a:ln>
        </p:spPr>
        <p:style>
          <a:lnRef idx="0"/>
          <a:fillRef idx="0"/>
          <a:effectRef idx="0"/>
          <a:fontRef idx="minor"/>
        </p:style>
      </p:sp>
      <p:pic>
        <p:nvPicPr>
          <p:cNvPr id="597" name="Picture 3" descr=""/>
          <p:cNvPicPr/>
          <p:nvPr/>
        </p:nvPicPr>
        <p:blipFill>
          <a:blip r:embed="rId1"/>
          <a:stretch/>
        </p:blipFill>
        <p:spPr>
          <a:xfrm>
            <a:off x="974520" y="2285640"/>
            <a:ext cx="10239840" cy="3276000"/>
          </a:xfrm>
          <a:prstGeom prst="rect">
            <a:avLst/>
          </a:prstGeom>
          <a:ln>
            <a:noFill/>
          </a:ln>
        </p:spPr>
      </p:pic>
      <p:sp>
        <p:nvSpPr>
          <p:cNvPr id="598" name="CustomShape 3"/>
          <p:cNvSpPr/>
          <p:nvPr/>
        </p:nvSpPr>
        <p:spPr>
          <a:xfrm>
            <a:off x="3145680" y="5824800"/>
            <a:ext cx="331452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Doing a better job</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Calculate p value under the null</a:t>
            </a:r>
            <a:endParaRPr b="0" lang="en-US" sz="4000" spc="-1" strike="noStrike">
              <a:latin typeface="Arial"/>
            </a:endParaRPr>
          </a:p>
        </p:txBody>
      </p:sp>
      <p:sp>
        <p:nvSpPr>
          <p:cNvPr id="600" name="CustomShape 2"/>
          <p:cNvSpPr/>
          <p:nvPr/>
        </p:nvSpPr>
        <p:spPr>
          <a:xfrm>
            <a:off x="1202760" y="2011680"/>
            <a:ext cx="9783000" cy="4205160"/>
          </a:xfrm>
          <a:prstGeom prst="rect">
            <a:avLst/>
          </a:prstGeom>
          <a:noFill/>
          <a:ln>
            <a:noFill/>
          </a:ln>
        </p:spPr>
        <p:style>
          <a:lnRef idx="0"/>
          <a:fillRef idx="0"/>
          <a:effectRef idx="0"/>
          <a:fontRef idx="minor"/>
        </p:style>
      </p:sp>
      <p:pic>
        <p:nvPicPr>
          <p:cNvPr id="601" name="Picture 3" descr=""/>
          <p:cNvPicPr/>
          <p:nvPr/>
        </p:nvPicPr>
        <p:blipFill>
          <a:blip r:embed="rId1"/>
          <a:stretch/>
        </p:blipFill>
        <p:spPr>
          <a:xfrm>
            <a:off x="1008000" y="2552400"/>
            <a:ext cx="10172880" cy="3123720"/>
          </a:xfrm>
          <a:prstGeom prst="rect">
            <a:avLst/>
          </a:prstGeom>
          <a:ln>
            <a:noFill/>
          </a:ln>
        </p:spPr>
      </p:pic>
      <p:sp>
        <p:nvSpPr>
          <p:cNvPr id="602" name="CustomShape 3"/>
          <p:cNvSpPr/>
          <p:nvPr/>
        </p:nvSpPr>
        <p:spPr>
          <a:xfrm>
            <a:off x="5360760" y="6118920"/>
            <a:ext cx="4516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Which areas should we highlight?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remember</a:t>
            </a:r>
            <a:endParaRPr b="0" lang="en-US" sz="4000" spc="-1" strike="noStrike">
              <a:latin typeface="Arial"/>
            </a:endParaRPr>
          </a:p>
        </p:txBody>
      </p:sp>
      <p:sp>
        <p:nvSpPr>
          <p:cNvPr id="604" name="CustomShape 2"/>
          <p:cNvSpPr/>
          <p:nvPr/>
        </p:nvSpPr>
        <p:spPr>
          <a:xfrm>
            <a:off x="1202760" y="2011680"/>
            <a:ext cx="9783000" cy="4205160"/>
          </a:xfrm>
          <a:prstGeom prst="rect">
            <a:avLst/>
          </a:prstGeom>
          <a:noFill/>
          <a:ln>
            <a:noFill/>
          </a:ln>
        </p:spPr>
        <p:style>
          <a:lnRef idx="0"/>
          <a:fillRef idx="0"/>
          <a:effectRef idx="0"/>
          <a:fontRef idx="minor"/>
        </p:style>
      </p:sp>
      <p:pic>
        <p:nvPicPr>
          <p:cNvPr id="605" name="Picture 3" descr=""/>
          <p:cNvPicPr/>
          <p:nvPr/>
        </p:nvPicPr>
        <p:blipFill>
          <a:blip r:embed="rId1"/>
          <a:stretch/>
        </p:blipFill>
        <p:spPr>
          <a:xfrm>
            <a:off x="6305400" y="1944360"/>
            <a:ext cx="5337720" cy="4340160"/>
          </a:xfrm>
          <a:prstGeom prst="rect">
            <a:avLst/>
          </a:prstGeom>
          <a:ln>
            <a:noFill/>
          </a:ln>
        </p:spPr>
      </p:pic>
      <p:pic>
        <p:nvPicPr>
          <p:cNvPr id="606" name="Picture 4" descr=""/>
          <p:cNvPicPr/>
          <p:nvPr/>
        </p:nvPicPr>
        <p:blipFill>
          <a:blip r:embed="rId2"/>
          <a:stretch/>
        </p:blipFill>
        <p:spPr>
          <a:xfrm>
            <a:off x="545400" y="2552400"/>
            <a:ext cx="5301720" cy="312372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Then compare to a preset threshold</a:t>
            </a:r>
            <a:endParaRPr b="0" lang="en-US" sz="4000" spc="-1" strike="noStrike">
              <a:latin typeface="Arial"/>
            </a:endParaRPr>
          </a:p>
        </p:txBody>
      </p:sp>
      <p:sp>
        <p:nvSpPr>
          <p:cNvPr id="608" name="CustomShape 2"/>
          <p:cNvSpPr/>
          <p:nvPr/>
        </p:nvSpPr>
        <p:spPr>
          <a:xfrm>
            <a:off x="1202760" y="2011680"/>
            <a:ext cx="9783000" cy="4205160"/>
          </a:xfrm>
          <a:prstGeom prst="rect">
            <a:avLst/>
          </a:prstGeom>
          <a:noFill/>
          <a:ln>
            <a:noFill/>
          </a:ln>
        </p:spPr>
        <p:style>
          <a:lnRef idx="0"/>
          <a:fillRef idx="0"/>
          <a:effectRef idx="0"/>
          <a:fontRef idx="minor"/>
        </p:style>
      </p:sp>
      <p:pic>
        <p:nvPicPr>
          <p:cNvPr id="609" name="Picture 3" descr=""/>
          <p:cNvPicPr/>
          <p:nvPr/>
        </p:nvPicPr>
        <p:blipFill>
          <a:blip r:embed="rId1"/>
          <a:stretch/>
        </p:blipFill>
        <p:spPr>
          <a:xfrm>
            <a:off x="2076480" y="1998360"/>
            <a:ext cx="8037720" cy="485856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1202760" y="284040"/>
            <a:ext cx="9783000" cy="150768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ea typeface="DejaVu Sans"/>
              </a:rPr>
              <a:t>What if we measured someone here?</a:t>
            </a:r>
            <a:endParaRPr b="0" lang="en-US" sz="4000" spc="-1" strike="noStrike">
              <a:latin typeface="Arial"/>
            </a:endParaRPr>
          </a:p>
        </p:txBody>
      </p:sp>
      <p:sp>
        <p:nvSpPr>
          <p:cNvPr id="611" name="CustomShape 2"/>
          <p:cNvSpPr/>
          <p:nvPr/>
        </p:nvSpPr>
        <p:spPr>
          <a:xfrm>
            <a:off x="1202760" y="2011680"/>
            <a:ext cx="9783000" cy="4205160"/>
          </a:xfrm>
          <a:prstGeom prst="rect">
            <a:avLst/>
          </a:prstGeom>
          <a:noFill/>
          <a:ln>
            <a:noFill/>
          </a:ln>
        </p:spPr>
        <p:style>
          <a:lnRef idx="0"/>
          <a:fillRef idx="0"/>
          <a:effectRef idx="0"/>
          <a:fontRef idx="minor"/>
        </p:style>
      </p:sp>
      <p:pic>
        <p:nvPicPr>
          <p:cNvPr id="612" name="Picture 3" descr=""/>
          <p:cNvPicPr/>
          <p:nvPr/>
        </p:nvPicPr>
        <p:blipFill>
          <a:blip r:embed="rId1"/>
          <a:stretch/>
        </p:blipFill>
        <p:spPr>
          <a:xfrm>
            <a:off x="812520" y="2781000"/>
            <a:ext cx="10563480" cy="31996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11557</TotalTime>
  <Application>LibreOffice/6.4.7.2$Linux_X86_64 LibreOffice_project/40$Build-2</Application>
  <Words>4235</Words>
  <Paragraphs>951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2021-02-25T12:42:18Z</dcterms:created>
  <dc:creator>santarabantoosoo</dc:creator>
  <dc:description/>
  <dc:language>en-US</dc:language>
  <cp:lastModifiedBy/>
  <dcterms:modified xsi:type="dcterms:W3CDTF">2022-04-10T15:25:25Z</dcterms:modified>
  <cp:revision>589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132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210</vt:i4>
  </property>
</Properties>
</file>